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6256000" cy="9144000"/>
  <p:notesSz cx="9144000" cy="16256000"/>
  <p:embeddedFontLst>
    <p:embeddedFont>
      <p:font typeface="MiSans" panose="00000500000000000000" pitchFamily="34" charset="-122"/>
      <p:regular r:id="rId22"/>
    </p:embeddedFont>
    <p:embeddedFont>
      <p:font typeface="MiSans" panose="00000500000000000000" pitchFamily="34" charset="-120"/>
      <p:regular r:id="rId23"/>
    </p:embeddedFont>
    <p:embeddedFont>
      <p:font typeface="Noto Sans SC" panose="020B0200000000000000" pitchFamily="34" charset="-122"/>
      <p:regular r:id="rId24"/>
    </p:embeddedFont>
    <p:embeddedFont>
      <p:font typeface="Noto Sans SC" panose="020B0200000000000000" pitchFamily="34" charset="-120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custDataLst>
    <p:tags r:id="rId30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gs" Target="tags/tag1.xml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6f43c18a551fd3fddc3d92aa80538c30bf4ca1eb.jpg"/>
          <p:cNvPicPr>
            <a:picLocks noChangeAspect="1"/>
          </p:cNvPicPr>
          <p:nvPr/>
        </p:nvPicPr>
        <p:blipFill>
          <a:blip r:embed="rId1"/>
          <a:srcRect t="20802" b="20802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95000"/>
                </a:srgbClr>
              </a:gs>
              <a:gs pos="50000">
                <a:srgbClr val="5E7CE8">
                  <a:alpha val="85000"/>
                </a:srgbClr>
              </a:gs>
              <a:gs pos="100000">
                <a:srgbClr val="4ADE80">
                  <a:alpha val="7500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6299465" y="1642533"/>
            <a:ext cx="3657600" cy="660400"/>
          </a:xfrm>
          <a:custGeom>
            <a:avLst/>
            <a:gdLst/>
            <a:ahLst/>
            <a:cxnLst/>
            <a:rect l="l" t="t" r="r" b="b"/>
            <a:pathLst>
              <a:path w="3657600" h="660400">
                <a:moveTo>
                  <a:pt x="330200" y="0"/>
                </a:moveTo>
                <a:lnTo>
                  <a:pt x="3327400" y="0"/>
                </a:lnTo>
                <a:cubicBezTo>
                  <a:pt x="3509642" y="0"/>
                  <a:pt x="3657600" y="147958"/>
                  <a:pt x="3657600" y="330200"/>
                </a:cubicBezTo>
                <a:lnTo>
                  <a:pt x="3657600" y="330200"/>
                </a:lnTo>
                <a:cubicBezTo>
                  <a:pt x="3657600" y="512442"/>
                  <a:pt x="3509642" y="660400"/>
                  <a:pt x="3327400" y="660400"/>
                </a:cubicBezTo>
                <a:lnTo>
                  <a:pt x="330200" y="660400"/>
                </a:lnTo>
                <a:cubicBezTo>
                  <a:pt x="147958" y="660400"/>
                  <a:pt x="0" y="512442"/>
                  <a:pt x="0" y="330200"/>
                </a:cubicBezTo>
                <a:lnTo>
                  <a:pt x="0" y="330200"/>
                </a:lnTo>
                <a:cubicBezTo>
                  <a:pt x="0" y="147958"/>
                  <a:pt x="147958" y="0"/>
                  <a:pt x="330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5" name="Shape 2"/>
          <p:cNvSpPr/>
          <p:nvPr/>
        </p:nvSpPr>
        <p:spPr>
          <a:xfrm>
            <a:off x="6651890" y="1845733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22250" y="102096"/>
                </a:moveTo>
                <a:cubicBezTo>
                  <a:pt x="214908" y="106958"/>
                  <a:pt x="206474" y="110877"/>
                  <a:pt x="197693" y="114002"/>
                </a:cubicBezTo>
                <a:cubicBezTo>
                  <a:pt x="174377" y="122337"/>
                  <a:pt x="143768" y="127000"/>
                  <a:pt x="111125" y="127000"/>
                </a:cubicBezTo>
                <a:cubicBezTo>
                  <a:pt x="78482" y="127000"/>
                  <a:pt x="47823" y="122287"/>
                  <a:pt x="24557" y="114002"/>
                </a:cubicBezTo>
                <a:cubicBezTo>
                  <a:pt x="15825" y="110877"/>
                  <a:pt x="7342" y="106958"/>
                  <a:pt x="0" y="102096"/>
                </a:cubicBezTo>
                <a:lnTo>
                  <a:pt x="0" y="142875"/>
                </a:lnTo>
                <a:cubicBezTo>
                  <a:pt x="0" y="164802"/>
                  <a:pt x="49758" y="182563"/>
                  <a:pt x="111125" y="182563"/>
                </a:cubicBezTo>
                <a:cubicBezTo>
                  <a:pt x="172492" y="182563"/>
                  <a:pt x="222250" y="164802"/>
                  <a:pt x="222250" y="142875"/>
                </a:cubicBezTo>
                <a:lnTo>
                  <a:pt x="222250" y="102096"/>
                </a:lnTo>
                <a:close/>
                <a:moveTo>
                  <a:pt x="222250" y="63500"/>
                </a:moveTo>
                <a:lnTo>
                  <a:pt x="222250" y="39688"/>
                </a:lnTo>
                <a:cubicBezTo>
                  <a:pt x="222250" y="17760"/>
                  <a:pt x="172492" y="0"/>
                  <a:pt x="111125" y="0"/>
                </a:cubicBezTo>
                <a:cubicBezTo>
                  <a:pt x="49758" y="0"/>
                  <a:pt x="0" y="17760"/>
                  <a:pt x="0" y="39688"/>
                </a:cubicBezTo>
                <a:lnTo>
                  <a:pt x="0" y="63500"/>
                </a:lnTo>
                <a:cubicBezTo>
                  <a:pt x="0" y="85427"/>
                  <a:pt x="49758" y="103188"/>
                  <a:pt x="111125" y="103188"/>
                </a:cubicBezTo>
                <a:cubicBezTo>
                  <a:pt x="172492" y="103188"/>
                  <a:pt x="222250" y="85427"/>
                  <a:pt x="222250" y="63500"/>
                </a:cubicBezTo>
                <a:close/>
                <a:moveTo>
                  <a:pt x="197693" y="193377"/>
                </a:moveTo>
                <a:cubicBezTo>
                  <a:pt x="174427" y="201662"/>
                  <a:pt x="143818" y="206375"/>
                  <a:pt x="111125" y="206375"/>
                </a:cubicBezTo>
                <a:cubicBezTo>
                  <a:pt x="78432" y="206375"/>
                  <a:pt x="47823" y="201662"/>
                  <a:pt x="24557" y="193377"/>
                </a:cubicBezTo>
                <a:cubicBezTo>
                  <a:pt x="15825" y="190252"/>
                  <a:pt x="7342" y="186333"/>
                  <a:pt x="0" y="181471"/>
                </a:cubicBezTo>
                <a:lnTo>
                  <a:pt x="0" y="214313"/>
                </a:lnTo>
                <a:cubicBezTo>
                  <a:pt x="0" y="236240"/>
                  <a:pt x="49758" y="254000"/>
                  <a:pt x="111125" y="254000"/>
                </a:cubicBezTo>
                <a:cubicBezTo>
                  <a:pt x="172492" y="254000"/>
                  <a:pt x="222250" y="236240"/>
                  <a:pt x="222250" y="214313"/>
                </a:cubicBezTo>
                <a:lnTo>
                  <a:pt x="222250" y="181471"/>
                </a:lnTo>
                <a:cubicBezTo>
                  <a:pt x="214908" y="186333"/>
                  <a:pt x="206474" y="190252"/>
                  <a:pt x="197693" y="193377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6" name="Text 3"/>
          <p:cNvSpPr/>
          <p:nvPr/>
        </p:nvSpPr>
        <p:spPr>
          <a:xfrm>
            <a:off x="7017015" y="1794933"/>
            <a:ext cx="269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kern="0" spc="4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数据库系统实践课程汇报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241800" y="2709333"/>
            <a:ext cx="7772400" cy="228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多数据库实时同步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与冲突检测平台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315200" y="5300133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25400" y="0"/>
                </a:moveTo>
                <a:lnTo>
                  <a:pt x="1600200" y="0"/>
                </a:lnTo>
                <a:cubicBezTo>
                  <a:pt x="1614219" y="0"/>
                  <a:pt x="1625600" y="11381"/>
                  <a:pt x="1625600" y="25400"/>
                </a:cubicBezTo>
                <a:lnTo>
                  <a:pt x="1625600" y="25400"/>
                </a:lnTo>
                <a:cubicBezTo>
                  <a:pt x="1625600" y="39419"/>
                  <a:pt x="1614219" y="50800"/>
                  <a:pt x="1600200" y="50800"/>
                </a:cubicBezTo>
                <a:lnTo>
                  <a:pt x="25400" y="50800"/>
                </a:lnTo>
                <a:cubicBezTo>
                  <a:pt x="11381" y="50800"/>
                  <a:pt x="0" y="39419"/>
                  <a:pt x="0" y="254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</p:spPr>
      </p:sp>
      <p:sp>
        <p:nvSpPr>
          <p:cNvPr id="9" name="Text 6"/>
          <p:cNvSpPr/>
          <p:nvPr/>
        </p:nvSpPr>
        <p:spPr>
          <a:xfrm>
            <a:off x="4394200" y="5757333"/>
            <a:ext cx="7467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kern="0" spc="60" dirty="0">
                <a:solidFill>
                  <a:srgbClr val="FFFFFF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异构数据库同步系统的设计与实现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12233" y="7302500"/>
            <a:ext cx="15235767" cy="1329267"/>
          </a:xfrm>
          <a:custGeom>
            <a:avLst/>
            <a:gdLst/>
            <a:ahLst/>
            <a:cxnLst/>
            <a:rect l="l" t="t" r="r" b="b"/>
            <a:pathLst>
              <a:path w="15235767" h="1329267">
                <a:moveTo>
                  <a:pt x="203205" y="0"/>
                </a:moveTo>
                <a:lnTo>
                  <a:pt x="15032562" y="0"/>
                </a:lnTo>
                <a:cubicBezTo>
                  <a:pt x="15144789" y="0"/>
                  <a:pt x="15235767" y="90978"/>
                  <a:pt x="15235767" y="203205"/>
                </a:cubicBezTo>
                <a:lnTo>
                  <a:pt x="15235767" y="1126062"/>
                </a:lnTo>
                <a:cubicBezTo>
                  <a:pt x="15235767" y="1238289"/>
                  <a:pt x="15144789" y="1329267"/>
                  <a:pt x="15032562" y="1329267"/>
                </a:cubicBezTo>
                <a:lnTo>
                  <a:pt x="203205" y="1329267"/>
                </a:lnTo>
                <a:cubicBezTo>
                  <a:pt x="90978" y="1329267"/>
                  <a:pt x="0" y="1238289"/>
                  <a:pt x="0" y="1126062"/>
                </a:cubicBezTo>
                <a:lnTo>
                  <a:pt x="0" y="203205"/>
                </a:lnTo>
                <a:cubicBezTo>
                  <a:pt x="0" y="90978"/>
                  <a:pt x="90978" y="0"/>
                  <a:pt x="203205" y="0"/>
                </a:cubicBezTo>
                <a:close/>
              </a:path>
            </a:pathLst>
          </a:custGeom>
          <a:solidFill>
            <a:srgbClr val="FFFFFF">
              <a:alpha val="14902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821267" y="771313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52400" y="0"/>
                </a:moveTo>
                <a:lnTo>
                  <a:pt x="355600" y="0"/>
                </a:lnTo>
                <a:cubicBezTo>
                  <a:pt x="439712" y="0"/>
                  <a:pt x="508000" y="68288"/>
                  <a:pt x="508000" y="152400"/>
                </a:cubicBezTo>
                <a:lnTo>
                  <a:pt x="508000" y="355600"/>
                </a:lnTo>
                <a:cubicBezTo>
                  <a:pt x="508000" y="439712"/>
                  <a:pt x="439712" y="508000"/>
                  <a:pt x="355600" y="508000"/>
                </a:cubicBezTo>
                <a:lnTo>
                  <a:pt x="152400" y="508000"/>
                </a:lnTo>
                <a:cubicBezTo>
                  <a:pt x="68288" y="508000"/>
                  <a:pt x="0" y="439712"/>
                  <a:pt x="0" y="355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12" name="Shape 9"/>
          <p:cNvSpPr/>
          <p:nvPr/>
        </p:nvSpPr>
        <p:spPr>
          <a:xfrm>
            <a:off x="986367" y="7865534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88900" y="98425"/>
                </a:moveTo>
                <a:cubicBezTo>
                  <a:pt x="115185" y="98425"/>
                  <a:pt x="136525" y="77085"/>
                  <a:pt x="136525" y="50800"/>
                </a:cubicBezTo>
                <a:cubicBezTo>
                  <a:pt x="136525" y="24515"/>
                  <a:pt x="115185" y="3175"/>
                  <a:pt x="88900" y="3175"/>
                </a:cubicBezTo>
                <a:cubicBezTo>
                  <a:pt x="62615" y="3175"/>
                  <a:pt x="41275" y="24515"/>
                  <a:pt x="41275" y="50800"/>
                </a:cubicBezTo>
                <a:cubicBezTo>
                  <a:pt x="41275" y="77085"/>
                  <a:pt x="62615" y="98425"/>
                  <a:pt x="88900" y="98425"/>
                </a:cubicBezTo>
                <a:close/>
                <a:moveTo>
                  <a:pt x="77113" y="120650"/>
                </a:moveTo>
                <a:cubicBezTo>
                  <a:pt x="38021" y="120650"/>
                  <a:pt x="6350" y="152321"/>
                  <a:pt x="6350" y="191413"/>
                </a:cubicBezTo>
                <a:cubicBezTo>
                  <a:pt x="6350" y="197922"/>
                  <a:pt x="11628" y="203200"/>
                  <a:pt x="18137" y="203200"/>
                </a:cubicBezTo>
                <a:lnTo>
                  <a:pt x="159663" y="203200"/>
                </a:lnTo>
                <a:cubicBezTo>
                  <a:pt x="166172" y="203200"/>
                  <a:pt x="171450" y="197922"/>
                  <a:pt x="171450" y="191413"/>
                </a:cubicBezTo>
                <a:cubicBezTo>
                  <a:pt x="171450" y="152321"/>
                  <a:pt x="139779" y="120650"/>
                  <a:pt x="100687" y="120650"/>
                </a:cubicBezTo>
                <a:lnTo>
                  <a:pt x="77113" y="12065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3" name="Text 10"/>
          <p:cNvSpPr/>
          <p:nvPr/>
        </p:nvSpPr>
        <p:spPr>
          <a:xfrm>
            <a:off x="1481667" y="7662334"/>
            <a:ext cx="115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汇报人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481667" y="7916334"/>
            <a:ext cx="1181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[</a:t>
            </a:r>
            <a:r>
              <a:rPr lang="zh-CN" alt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张鸿斌</a:t>
            </a:r>
            <a:r>
              <a:rPr 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]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2859088" y="7662334"/>
            <a:ext cx="12700" cy="609600"/>
          </a:xfrm>
          <a:custGeom>
            <a:avLst/>
            <a:gdLst/>
            <a:ahLst/>
            <a:cxnLst/>
            <a:rect l="l" t="t" r="r" b="b"/>
            <a:pathLst>
              <a:path w="12700" h="609600">
                <a:moveTo>
                  <a:pt x="0" y="0"/>
                </a:moveTo>
                <a:lnTo>
                  <a:pt x="12700" y="0"/>
                </a:lnTo>
                <a:lnTo>
                  <a:pt x="127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30196"/>
            </a:srgbClr>
          </a:solidFill>
        </p:spPr>
      </p:sp>
      <p:sp>
        <p:nvSpPr>
          <p:cNvPr id="16" name="Shape 13"/>
          <p:cNvSpPr/>
          <p:nvPr/>
        </p:nvSpPr>
        <p:spPr>
          <a:xfrm>
            <a:off x="3176588" y="771313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52400" y="0"/>
                </a:moveTo>
                <a:lnTo>
                  <a:pt x="355600" y="0"/>
                </a:lnTo>
                <a:cubicBezTo>
                  <a:pt x="439712" y="0"/>
                  <a:pt x="508000" y="68288"/>
                  <a:pt x="508000" y="152400"/>
                </a:cubicBezTo>
                <a:lnTo>
                  <a:pt x="508000" y="355600"/>
                </a:lnTo>
                <a:cubicBezTo>
                  <a:pt x="508000" y="439712"/>
                  <a:pt x="439712" y="508000"/>
                  <a:pt x="355600" y="508000"/>
                </a:cubicBezTo>
                <a:lnTo>
                  <a:pt x="152400" y="508000"/>
                </a:lnTo>
                <a:cubicBezTo>
                  <a:pt x="68288" y="508000"/>
                  <a:pt x="0" y="439712"/>
                  <a:pt x="0" y="355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17" name="Shape 14"/>
          <p:cNvSpPr/>
          <p:nvPr/>
        </p:nvSpPr>
        <p:spPr>
          <a:xfrm>
            <a:off x="3316288" y="7865534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0" y="38100"/>
                </a:moveTo>
                <a:cubicBezTo>
                  <a:pt x="0" y="24090"/>
                  <a:pt x="11390" y="12700"/>
                  <a:pt x="25400" y="12700"/>
                </a:cubicBezTo>
                <a:lnTo>
                  <a:pt x="203200" y="12700"/>
                </a:lnTo>
                <a:cubicBezTo>
                  <a:pt x="217210" y="12700"/>
                  <a:pt x="228600" y="24090"/>
                  <a:pt x="228600" y="38100"/>
                </a:cubicBezTo>
                <a:lnTo>
                  <a:pt x="0" y="38100"/>
                </a:lnTo>
                <a:close/>
                <a:moveTo>
                  <a:pt x="0" y="57150"/>
                </a:moveTo>
                <a:lnTo>
                  <a:pt x="228600" y="57150"/>
                </a:lnTo>
                <a:lnTo>
                  <a:pt x="228600" y="165100"/>
                </a:lnTo>
                <a:cubicBezTo>
                  <a:pt x="228600" y="179110"/>
                  <a:pt x="217210" y="190500"/>
                  <a:pt x="203200" y="190500"/>
                </a:cubicBezTo>
                <a:lnTo>
                  <a:pt x="25400" y="190500"/>
                </a:lnTo>
                <a:cubicBezTo>
                  <a:pt x="11390" y="190500"/>
                  <a:pt x="0" y="179110"/>
                  <a:pt x="0" y="165100"/>
                </a:cubicBezTo>
                <a:lnTo>
                  <a:pt x="0" y="57150"/>
                </a:lnTo>
                <a:close/>
                <a:moveTo>
                  <a:pt x="98147" y="165100"/>
                </a:moveTo>
                <a:cubicBezTo>
                  <a:pt x="106164" y="165100"/>
                  <a:pt x="112157" y="157401"/>
                  <a:pt x="107037" y="151209"/>
                </a:cubicBezTo>
                <a:cubicBezTo>
                  <a:pt x="101203" y="144185"/>
                  <a:pt x="92392" y="139700"/>
                  <a:pt x="82550" y="139700"/>
                </a:cubicBezTo>
                <a:lnTo>
                  <a:pt x="57150" y="139700"/>
                </a:lnTo>
                <a:cubicBezTo>
                  <a:pt x="47308" y="139700"/>
                  <a:pt x="38497" y="144185"/>
                  <a:pt x="32663" y="151209"/>
                </a:cubicBezTo>
                <a:cubicBezTo>
                  <a:pt x="27543" y="157401"/>
                  <a:pt x="33536" y="165100"/>
                  <a:pt x="41553" y="165100"/>
                </a:cubicBezTo>
                <a:lnTo>
                  <a:pt x="98108" y="165100"/>
                </a:lnTo>
                <a:close/>
                <a:moveTo>
                  <a:pt x="69850" y="123825"/>
                </a:moveTo>
                <a:cubicBezTo>
                  <a:pt x="82116" y="123825"/>
                  <a:pt x="92075" y="113866"/>
                  <a:pt x="92075" y="101600"/>
                </a:cubicBezTo>
                <a:cubicBezTo>
                  <a:pt x="92075" y="89334"/>
                  <a:pt x="82116" y="79375"/>
                  <a:pt x="69850" y="79375"/>
                </a:cubicBezTo>
                <a:cubicBezTo>
                  <a:pt x="57584" y="79375"/>
                  <a:pt x="47625" y="89334"/>
                  <a:pt x="47625" y="101600"/>
                </a:cubicBezTo>
                <a:cubicBezTo>
                  <a:pt x="47625" y="113866"/>
                  <a:pt x="57584" y="123825"/>
                  <a:pt x="69850" y="123825"/>
                </a:cubicBezTo>
                <a:close/>
                <a:moveTo>
                  <a:pt x="142875" y="82550"/>
                </a:moveTo>
                <a:cubicBezTo>
                  <a:pt x="137597" y="82550"/>
                  <a:pt x="133350" y="86797"/>
                  <a:pt x="133350" y="92075"/>
                </a:cubicBezTo>
                <a:cubicBezTo>
                  <a:pt x="133350" y="97353"/>
                  <a:pt x="137597" y="101600"/>
                  <a:pt x="142875" y="101600"/>
                </a:cubicBezTo>
                <a:lnTo>
                  <a:pt x="187325" y="101600"/>
                </a:lnTo>
                <a:cubicBezTo>
                  <a:pt x="192603" y="101600"/>
                  <a:pt x="196850" y="97353"/>
                  <a:pt x="196850" y="92075"/>
                </a:cubicBezTo>
                <a:cubicBezTo>
                  <a:pt x="196850" y="86797"/>
                  <a:pt x="192603" y="82550"/>
                  <a:pt x="187325" y="82550"/>
                </a:cubicBezTo>
                <a:lnTo>
                  <a:pt x="142875" y="82550"/>
                </a:lnTo>
                <a:close/>
                <a:moveTo>
                  <a:pt x="142875" y="120650"/>
                </a:moveTo>
                <a:cubicBezTo>
                  <a:pt x="137597" y="120650"/>
                  <a:pt x="133350" y="124897"/>
                  <a:pt x="133350" y="130175"/>
                </a:cubicBezTo>
                <a:cubicBezTo>
                  <a:pt x="133350" y="135453"/>
                  <a:pt x="137597" y="139700"/>
                  <a:pt x="142875" y="139700"/>
                </a:cubicBezTo>
                <a:lnTo>
                  <a:pt x="187325" y="139700"/>
                </a:lnTo>
                <a:cubicBezTo>
                  <a:pt x="192603" y="139700"/>
                  <a:pt x="196850" y="135453"/>
                  <a:pt x="196850" y="130175"/>
                </a:cubicBezTo>
                <a:cubicBezTo>
                  <a:pt x="196850" y="124897"/>
                  <a:pt x="192603" y="120650"/>
                  <a:pt x="187325" y="120650"/>
                </a:cubicBezTo>
                <a:lnTo>
                  <a:pt x="142875" y="12065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8" name="Text 15"/>
          <p:cNvSpPr/>
          <p:nvPr/>
        </p:nvSpPr>
        <p:spPr>
          <a:xfrm>
            <a:off x="3836988" y="7662334"/>
            <a:ext cx="115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FFFFFF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班级</a:t>
            </a:r>
            <a:r>
              <a:rPr lang="en-US" altLang="zh-CN" sz="1400" dirty="0">
                <a:solidFill>
                  <a:srgbClr val="FFFFFF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+</a:t>
            </a:r>
            <a:r>
              <a:rPr lang="en-US" sz="1400" dirty="0">
                <a:solidFill>
                  <a:srgbClr val="FFFFFF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学号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3837305" y="7916545"/>
            <a:ext cx="351980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计科2307 8208231128</a:t>
            </a:r>
            <a:endParaRPr lang="en-US" altLang="zh-CN" sz="1600" dirty="0"/>
          </a:p>
        </p:txBody>
      </p:sp>
      <p:sp>
        <p:nvSpPr>
          <p:cNvPr id="20" name="Text 17"/>
          <p:cNvSpPr/>
          <p:nvPr/>
        </p:nvSpPr>
        <p:spPr>
          <a:xfrm>
            <a:off x="13712958" y="7611534"/>
            <a:ext cx="1727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汇报日期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3107035" y="7916545"/>
            <a:ext cx="233299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2025年12月27</a:t>
            </a:r>
            <a:r>
              <a:rPr lang="zh-CN" altLang="en-US" sz="2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日</a:t>
            </a:r>
            <a:endParaRPr lang="zh-CN" altLang="en-US" sz="2400" b="1" dirty="0">
              <a:solidFill>
                <a:srgbClr val="FFFFF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91118" y="491118"/>
            <a:ext cx="98224" cy="589341"/>
          </a:xfrm>
          <a:custGeom>
            <a:avLst/>
            <a:gdLst/>
            <a:ahLst/>
            <a:cxnLst/>
            <a:rect l="l" t="t" r="r" b="b"/>
            <a:pathLst>
              <a:path w="98224" h="589341">
                <a:moveTo>
                  <a:pt x="49112" y="0"/>
                </a:moveTo>
                <a:lnTo>
                  <a:pt x="49112" y="0"/>
                </a:lnTo>
                <a:cubicBezTo>
                  <a:pt x="76217" y="0"/>
                  <a:pt x="98224" y="22006"/>
                  <a:pt x="98224" y="49112"/>
                </a:cubicBezTo>
                <a:lnTo>
                  <a:pt x="98224" y="540230"/>
                </a:lnTo>
                <a:cubicBezTo>
                  <a:pt x="98224" y="567353"/>
                  <a:pt x="76235" y="589341"/>
                  <a:pt x="49112" y="589341"/>
                </a:cubicBezTo>
                <a:lnTo>
                  <a:pt x="49112" y="589341"/>
                </a:lnTo>
                <a:cubicBezTo>
                  <a:pt x="21988" y="589341"/>
                  <a:pt x="0" y="567353"/>
                  <a:pt x="0" y="540230"/>
                </a:cubicBezTo>
                <a:lnTo>
                  <a:pt x="0" y="49112"/>
                </a:lnTo>
                <a:cubicBezTo>
                  <a:pt x="0" y="22006"/>
                  <a:pt x="22006" y="0"/>
                  <a:pt x="49112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736677" y="491118"/>
            <a:ext cx="7956109" cy="58934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64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演示二：数据录入与实时同步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36677" y="1227795"/>
            <a:ext cx="15150985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3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验证异构数据库间的数据一致性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5210" y="1772117"/>
            <a:ext cx="7510010" cy="4636971"/>
          </a:xfrm>
          <a:custGeom>
            <a:avLst/>
            <a:gdLst/>
            <a:ahLst/>
            <a:cxnLst/>
            <a:rect l="l" t="t" r="r" b="b"/>
            <a:pathLst>
              <a:path w="7510010" h="4636971">
                <a:moveTo>
                  <a:pt x="196468" y="0"/>
                </a:moveTo>
                <a:lnTo>
                  <a:pt x="7313542" y="0"/>
                </a:lnTo>
                <a:cubicBezTo>
                  <a:pt x="7422048" y="0"/>
                  <a:pt x="7510010" y="87962"/>
                  <a:pt x="7510010" y="196468"/>
                </a:cubicBezTo>
                <a:lnTo>
                  <a:pt x="7510010" y="4440502"/>
                </a:lnTo>
                <a:cubicBezTo>
                  <a:pt x="7510010" y="4549009"/>
                  <a:pt x="7422048" y="4636971"/>
                  <a:pt x="7313542" y="4636971"/>
                </a:cubicBezTo>
                <a:lnTo>
                  <a:pt x="196468" y="4636971"/>
                </a:lnTo>
                <a:cubicBezTo>
                  <a:pt x="87962" y="4636971"/>
                  <a:pt x="0" y="4549009"/>
                  <a:pt x="0" y="4440502"/>
                </a:cubicBezTo>
                <a:lnTo>
                  <a:pt x="0" y="196468"/>
                </a:lnTo>
                <a:cubicBezTo>
                  <a:pt x="0" y="88035"/>
                  <a:pt x="88035" y="0"/>
                  <a:pt x="196468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4169" dist="12277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95750" y="1972655"/>
            <a:ext cx="589341" cy="589341"/>
          </a:xfrm>
          <a:custGeom>
            <a:avLst/>
            <a:gdLst/>
            <a:ahLst/>
            <a:cxnLst/>
            <a:rect l="l" t="t" r="r" b="b"/>
            <a:pathLst>
              <a:path w="589341" h="589341">
                <a:moveTo>
                  <a:pt x="147335" y="0"/>
                </a:moveTo>
                <a:lnTo>
                  <a:pt x="442006" y="0"/>
                </a:lnTo>
                <a:cubicBezTo>
                  <a:pt x="523377" y="0"/>
                  <a:pt x="589341" y="65964"/>
                  <a:pt x="589341" y="147335"/>
                </a:cubicBezTo>
                <a:lnTo>
                  <a:pt x="589341" y="442006"/>
                </a:lnTo>
                <a:cubicBezTo>
                  <a:pt x="589341" y="523377"/>
                  <a:pt x="523377" y="589341"/>
                  <a:pt x="442006" y="589341"/>
                </a:cubicBezTo>
                <a:lnTo>
                  <a:pt x="147335" y="589341"/>
                </a:lnTo>
                <a:cubicBezTo>
                  <a:pt x="65964" y="589341"/>
                  <a:pt x="0" y="523377"/>
                  <a:pt x="0" y="442006"/>
                </a:cubicBezTo>
                <a:lnTo>
                  <a:pt x="0" y="147335"/>
                </a:lnTo>
                <a:cubicBezTo>
                  <a:pt x="0" y="66019"/>
                  <a:pt x="66019" y="0"/>
                  <a:pt x="147335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867642" y="2144546"/>
            <a:ext cx="245559" cy="245559"/>
          </a:xfrm>
          <a:custGeom>
            <a:avLst/>
            <a:gdLst/>
            <a:ahLst/>
            <a:cxnLst/>
            <a:rect l="l" t="t" r="r" b="b"/>
            <a:pathLst>
              <a:path w="245559" h="245559">
                <a:moveTo>
                  <a:pt x="226183" y="10407"/>
                </a:moveTo>
                <a:cubicBezTo>
                  <a:pt x="215679" y="-96"/>
                  <a:pt x="198701" y="-96"/>
                  <a:pt x="188198" y="10407"/>
                </a:cubicBezTo>
                <a:lnTo>
                  <a:pt x="176495" y="22110"/>
                </a:lnTo>
                <a:lnTo>
                  <a:pt x="223449" y="69063"/>
                </a:lnTo>
                <a:lnTo>
                  <a:pt x="235151" y="57361"/>
                </a:lnTo>
                <a:cubicBezTo>
                  <a:pt x="245655" y="46858"/>
                  <a:pt x="245655" y="29880"/>
                  <a:pt x="235151" y="19376"/>
                </a:cubicBezTo>
                <a:lnTo>
                  <a:pt x="226183" y="10407"/>
                </a:lnTo>
                <a:close/>
                <a:moveTo>
                  <a:pt x="82684" y="115921"/>
                </a:moveTo>
                <a:cubicBezTo>
                  <a:pt x="79759" y="118847"/>
                  <a:pt x="77505" y="122444"/>
                  <a:pt x="76210" y="126424"/>
                </a:cubicBezTo>
                <a:lnTo>
                  <a:pt x="62013" y="169014"/>
                </a:lnTo>
                <a:cubicBezTo>
                  <a:pt x="60622" y="173138"/>
                  <a:pt x="61725" y="177694"/>
                  <a:pt x="64795" y="180812"/>
                </a:cubicBezTo>
                <a:cubicBezTo>
                  <a:pt x="67864" y="183929"/>
                  <a:pt x="72421" y="184985"/>
                  <a:pt x="76593" y="183594"/>
                </a:cubicBezTo>
                <a:lnTo>
                  <a:pt x="119182" y="169397"/>
                </a:lnTo>
                <a:cubicBezTo>
                  <a:pt x="123115" y="168102"/>
                  <a:pt x="126712" y="165848"/>
                  <a:pt x="129686" y="162923"/>
                </a:cubicBezTo>
                <a:lnTo>
                  <a:pt x="207190" y="85322"/>
                </a:lnTo>
                <a:lnTo>
                  <a:pt x="160237" y="38369"/>
                </a:lnTo>
                <a:lnTo>
                  <a:pt x="82684" y="115921"/>
                </a:lnTo>
                <a:close/>
                <a:moveTo>
                  <a:pt x="46042" y="30695"/>
                </a:moveTo>
                <a:cubicBezTo>
                  <a:pt x="20623" y="30695"/>
                  <a:pt x="0" y="51318"/>
                  <a:pt x="0" y="76737"/>
                </a:cubicBezTo>
                <a:lnTo>
                  <a:pt x="0" y="199517"/>
                </a:lnTo>
                <a:cubicBezTo>
                  <a:pt x="0" y="224936"/>
                  <a:pt x="20623" y="245559"/>
                  <a:pt x="46042" y="245559"/>
                </a:cubicBezTo>
                <a:lnTo>
                  <a:pt x="168822" y="245559"/>
                </a:lnTo>
                <a:cubicBezTo>
                  <a:pt x="194241" y="245559"/>
                  <a:pt x="214864" y="224936"/>
                  <a:pt x="214864" y="199517"/>
                </a:cubicBezTo>
                <a:lnTo>
                  <a:pt x="214864" y="153474"/>
                </a:lnTo>
                <a:cubicBezTo>
                  <a:pt x="214864" y="144985"/>
                  <a:pt x="208006" y="138127"/>
                  <a:pt x="199517" y="138127"/>
                </a:cubicBezTo>
                <a:cubicBezTo>
                  <a:pt x="191028" y="138127"/>
                  <a:pt x="184169" y="144985"/>
                  <a:pt x="184169" y="153474"/>
                </a:cubicBezTo>
                <a:lnTo>
                  <a:pt x="184169" y="199517"/>
                </a:lnTo>
                <a:cubicBezTo>
                  <a:pt x="184169" y="208006"/>
                  <a:pt x="177311" y="214864"/>
                  <a:pt x="168822" y="214864"/>
                </a:cubicBezTo>
                <a:lnTo>
                  <a:pt x="46042" y="214864"/>
                </a:lnTo>
                <a:cubicBezTo>
                  <a:pt x="37553" y="214864"/>
                  <a:pt x="30695" y="208006"/>
                  <a:pt x="30695" y="199517"/>
                </a:cubicBezTo>
                <a:lnTo>
                  <a:pt x="30695" y="76737"/>
                </a:lnTo>
                <a:cubicBezTo>
                  <a:pt x="30695" y="68248"/>
                  <a:pt x="37553" y="61390"/>
                  <a:pt x="46042" y="61390"/>
                </a:cubicBezTo>
                <a:lnTo>
                  <a:pt x="92085" y="61390"/>
                </a:lnTo>
                <a:cubicBezTo>
                  <a:pt x="100574" y="61390"/>
                  <a:pt x="107432" y="54531"/>
                  <a:pt x="107432" y="46042"/>
                </a:cubicBezTo>
                <a:cubicBezTo>
                  <a:pt x="107432" y="37553"/>
                  <a:pt x="100574" y="30695"/>
                  <a:pt x="92085" y="30695"/>
                </a:cubicBezTo>
                <a:lnTo>
                  <a:pt x="46042" y="30695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432427" y="2070878"/>
            <a:ext cx="13260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2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操作流程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99843" y="2713424"/>
            <a:ext cx="7104838" cy="793974"/>
          </a:xfrm>
          <a:custGeom>
            <a:avLst/>
            <a:gdLst/>
            <a:ahLst/>
            <a:cxnLst/>
            <a:rect l="l" t="t" r="r" b="b"/>
            <a:pathLst>
              <a:path w="7104838" h="793974">
                <a:moveTo>
                  <a:pt x="98223" y="0"/>
                </a:moveTo>
                <a:lnTo>
                  <a:pt x="7006615" y="0"/>
                </a:lnTo>
                <a:cubicBezTo>
                  <a:pt x="7060862" y="0"/>
                  <a:pt x="7104838" y="43976"/>
                  <a:pt x="7104838" y="98223"/>
                </a:cubicBezTo>
                <a:lnTo>
                  <a:pt x="7104838" y="695751"/>
                </a:lnTo>
                <a:cubicBezTo>
                  <a:pt x="7104838" y="749998"/>
                  <a:pt x="7060862" y="793974"/>
                  <a:pt x="7006615" y="793974"/>
                </a:cubicBezTo>
                <a:lnTo>
                  <a:pt x="98223" y="793974"/>
                </a:lnTo>
                <a:cubicBezTo>
                  <a:pt x="44012" y="793974"/>
                  <a:pt x="0" y="749962"/>
                  <a:pt x="0" y="695751"/>
                </a:cubicBezTo>
                <a:lnTo>
                  <a:pt x="0" y="98223"/>
                </a:lnTo>
                <a:cubicBezTo>
                  <a:pt x="0" y="44012"/>
                  <a:pt x="44012" y="0"/>
                  <a:pt x="98223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802159" y="2815744"/>
            <a:ext cx="392894" cy="392894"/>
          </a:xfrm>
          <a:custGeom>
            <a:avLst/>
            <a:gdLst/>
            <a:ahLst/>
            <a:cxnLst/>
            <a:rect l="l" t="t" r="r" b="b"/>
            <a:pathLst>
              <a:path w="392894" h="392894">
                <a:moveTo>
                  <a:pt x="98224" y="0"/>
                </a:moveTo>
                <a:lnTo>
                  <a:pt x="294671" y="0"/>
                </a:lnTo>
                <a:cubicBezTo>
                  <a:pt x="348918" y="0"/>
                  <a:pt x="392894" y="43976"/>
                  <a:pt x="392894" y="98224"/>
                </a:cubicBezTo>
                <a:lnTo>
                  <a:pt x="392894" y="294671"/>
                </a:lnTo>
                <a:cubicBezTo>
                  <a:pt x="392894" y="348918"/>
                  <a:pt x="348918" y="392894"/>
                  <a:pt x="294671" y="392894"/>
                </a:cubicBezTo>
                <a:lnTo>
                  <a:pt x="98224" y="392894"/>
                </a:lnTo>
                <a:cubicBezTo>
                  <a:pt x="43976" y="392894"/>
                  <a:pt x="0" y="348918"/>
                  <a:pt x="0" y="294671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11" name="Text 9"/>
          <p:cNvSpPr/>
          <p:nvPr/>
        </p:nvSpPr>
        <p:spPr>
          <a:xfrm>
            <a:off x="753047" y="2815744"/>
            <a:ext cx="4911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342389" y="2815744"/>
            <a:ext cx="2332810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启动Worker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42389" y="3159527"/>
            <a:ext cx="2320532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启动同步服务，准备捕获变更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99843" y="3613809"/>
            <a:ext cx="7104838" cy="793974"/>
          </a:xfrm>
          <a:custGeom>
            <a:avLst/>
            <a:gdLst/>
            <a:ahLst/>
            <a:cxnLst/>
            <a:rect l="l" t="t" r="r" b="b"/>
            <a:pathLst>
              <a:path w="7104838" h="793974">
                <a:moveTo>
                  <a:pt x="98223" y="0"/>
                </a:moveTo>
                <a:lnTo>
                  <a:pt x="7006615" y="0"/>
                </a:lnTo>
                <a:cubicBezTo>
                  <a:pt x="7060862" y="0"/>
                  <a:pt x="7104838" y="43976"/>
                  <a:pt x="7104838" y="98223"/>
                </a:cubicBezTo>
                <a:lnTo>
                  <a:pt x="7104838" y="695751"/>
                </a:lnTo>
                <a:cubicBezTo>
                  <a:pt x="7104838" y="749998"/>
                  <a:pt x="7060862" y="793974"/>
                  <a:pt x="7006615" y="793974"/>
                </a:cubicBezTo>
                <a:lnTo>
                  <a:pt x="98223" y="793974"/>
                </a:lnTo>
                <a:cubicBezTo>
                  <a:pt x="44012" y="793974"/>
                  <a:pt x="0" y="749962"/>
                  <a:pt x="0" y="695751"/>
                </a:cubicBezTo>
                <a:lnTo>
                  <a:pt x="0" y="98223"/>
                </a:lnTo>
                <a:cubicBezTo>
                  <a:pt x="0" y="44012"/>
                  <a:pt x="44012" y="0"/>
                  <a:pt x="98223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802159" y="3716123"/>
            <a:ext cx="392894" cy="392894"/>
          </a:xfrm>
          <a:custGeom>
            <a:avLst/>
            <a:gdLst/>
            <a:ahLst/>
            <a:cxnLst/>
            <a:rect l="l" t="t" r="r" b="b"/>
            <a:pathLst>
              <a:path w="392894" h="392894">
                <a:moveTo>
                  <a:pt x="98224" y="0"/>
                </a:moveTo>
                <a:lnTo>
                  <a:pt x="294671" y="0"/>
                </a:lnTo>
                <a:cubicBezTo>
                  <a:pt x="348918" y="0"/>
                  <a:pt x="392894" y="43976"/>
                  <a:pt x="392894" y="98224"/>
                </a:cubicBezTo>
                <a:lnTo>
                  <a:pt x="392894" y="294671"/>
                </a:lnTo>
                <a:cubicBezTo>
                  <a:pt x="392894" y="348918"/>
                  <a:pt x="348918" y="392894"/>
                  <a:pt x="294671" y="392894"/>
                </a:cubicBezTo>
                <a:lnTo>
                  <a:pt x="98224" y="392894"/>
                </a:lnTo>
                <a:cubicBezTo>
                  <a:pt x="43976" y="392894"/>
                  <a:pt x="0" y="348918"/>
                  <a:pt x="0" y="294671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16" name="Text 14"/>
          <p:cNvSpPr/>
          <p:nvPr/>
        </p:nvSpPr>
        <p:spPr>
          <a:xfrm>
            <a:off x="753047" y="3716123"/>
            <a:ext cx="4911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342389" y="3716123"/>
            <a:ext cx="2320532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插入基础数据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42389" y="4059905"/>
            <a:ext cx="2308254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执行SQL脚本，录入测试数据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99843" y="4514193"/>
            <a:ext cx="7104838" cy="793974"/>
          </a:xfrm>
          <a:custGeom>
            <a:avLst/>
            <a:gdLst/>
            <a:ahLst/>
            <a:cxnLst/>
            <a:rect l="l" t="t" r="r" b="b"/>
            <a:pathLst>
              <a:path w="7104838" h="793974">
                <a:moveTo>
                  <a:pt x="98223" y="0"/>
                </a:moveTo>
                <a:lnTo>
                  <a:pt x="7006615" y="0"/>
                </a:lnTo>
                <a:cubicBezTo>
                  <a:pt x="7060862" y="0"/>
                  <a:pt x="7104838" y="43976"/>
                  <a:pt x="7104838" y="98223"/>
                </a:cubicBezTo>
                <a:lnTo>
                  <a:pt x="7104838" y="695751"/>
                </a:lnTo>
                <a:cubicBezTo>
                  <a:pt x="7104838" y="749998"/>
                  <a:pt x="7060862" y="793974"/>
                  <a:pt x="7006615" y="793974"/>
                </a:cubicBezTo>
                <a:lnTo>
                  <a:pt x="98223" y="793974"/>
                </a:lnTo>
                <a:cubicBezTo>
                  <a:pt x="44012" y="793974"/>
                  <a:pt x="0" y="749962"/>
                  <a:pt x="0" y="695751"/>
                </a:cubicBezTo>
                <a:lnTo>
                  <a:pt x="0" y="98223"/>
                </a:lnTo>
                <a:cubicBezTo>
                  <a:pt x="0" y="44012"/>
                  <a:pt x="44012" y="0"/>
                  <a:pt x="98223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802159" y="4616514"/>
            <a:ext cx="392894" cy="392894"/>
          </a:xfrm>
          <a:custGeom>
            <a:avLst/>
            <a:gdLst/>
            <a:ahLst/>
            <a:cxnLst/>
            <a:rect l="l" t="t" r="r" b="b"/>
            <a:pathLst>
              <a:path w="392894" h="392894">
                <a:moveTo>
                  <a:pt x="98224" y="0"/>
                </a:moveTo>
                <a:lnTo>
                  <a:pt x="294671" y="0"/>
                </a:lnTo>
                <a:cubicBezTo>
                  <a:pt x="348918" y="0"/>
                  <a:pt x="392894" y="43976"/>
                  <a:pt x="392894" y="98224"/>
                </a:cubicBezTo>
                <a:lnTo>
                  <a:pt x="392894" y="294671"/>
                </a:lnTo>
                <a:cubicBezTo>
                  <a:pt x="392894" y="348918"/>
                  <a:pt x="348918" y="392894"/>
                  <a:pt x="294671" y="392894"/>
                </a:cubicBezTo>
                <a:lnTo>
                  <a:pt x="98224" y="392894"/>
                </a:lnTo>
                <a:cubicBezTo>
                  <a:pt x="43976" y="392894"/>
                  <a:pt x="0" y="348918"/>
                  <a:pt x="0" y="294671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21" name="Text 19"/>
          <p:cNvSpPr/>
          <p:nvPr/>
        </p:nvSpPr>
        <p:spPr>
          <a:xfrm>
            <a:off x="753047" y="4616514"/>
            <a:ext cx="4911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342389" y="4616514"/>
            <a:ext cx="2050417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自动同步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42389" y="4960296"/>
            <a:ext cx="2038139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Worker捕获并分发到三库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99843" y="5414572"/>
            <a:ext cx="7104838" cy="793974"/>
          </a:xfrm>
          <a:custGeom>
            <a:avLst/>
            <a:gdLst/>
            <a:ahLst/>
            <a:cxnLst/>
            <a:rect l="l" t="t" r="r" b="b"/>
            <a:pathLst>
              <a:path w="7104838" h="793974">
                <a:moveTo>
                  <a:pt x="98223" y="0"/>
                </a:moveTo>
                <a:lnTo>
                  <a:pt x="7006615" y="0"/>
                </a:lnTo>
                <a:cubicBezTo>
                  <a:pt x="7060862" y="0"/>
                  <a:pt x="7104838" y="43976"/>
                  <a:pt x="7104838" y="98223"/>
                </a:cubicBezTo>
                <a:lnTo>
                  <a:pt x="7104838" y="695751"/>
                </a:lnTo>
                <a:cubicBezTo>
                  <a:pt x="7104838" y="749998"/>
                  <a:pt x="7060862" y="793974"/>
                  <a:pt x="7006615" y="793974"/>
                </a:cubicBezTo>
                <a:lnTo>
                  <a:pt x="98223" y="793974"/>
                </a:lnTo>
                <a:cubicBezTo>
                  <a:pt x="44012" y="793974"/>
                  <a:pt x="0" y="749962"/>
                  <a:pt x="0" y="695751"/>
                </a:cubicBezTo>
                <a:lnTo>
                  <a:pt x="0" y="98223"/>
                </a:lnTo>
                <a:cubicBezTo>
                  <a:pt x="0" y="44012"/>
                  <a:pt x="44012" y="0"/>
                  <a:pt x="98223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4ADE80">
                  <a:alpha val="10000"/>
                </a:srgbClr>
              </a:gs>
            </a:gsLst>
            <a:lin ang="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02159" y="5516892"/>
            <a:ext cx="392894" cy="392894"/>
          </a:xfrm>
          <a:custGeom>
            <a:avLst/>
            <a:gdLst/>
            <a:ahLst/>
            <a:cxnLst/>
            <a:rect l="l" t="t" r="r" b="b"/>
            <a:pathLst>
              <a:path w="392894" h="392894">
                <a:moveTo>
                  <a:pt x="98224" y="0"/>
                </a:moveTo>
                <a:lnTo>
                  <a:pt x="294671" y="0"/>
                </a:lnTo>
                <a:cubicBezTo>
                  <a:pt x="348918" y="0"/>
                  <a:pt x="392894" y="43976"/>
                  <a:pt x="392894" y="98224"/>
                </a:cubicBezTo>
                <a:lnTo>
                  <a:pt x="392894" y="294671"/>
                </a:lnTo>
                <a:cubicBezTo>
                  <a:pt x="392894" y="348918"/>
                  <a:pt x="348918" y="392894"/>
                  <a:pt x="294671" y="392894"/>
                </a:cubicBezTo>
                <a:lnTo>
                  <a:pt x="98224" y="392894"/>
                </a:lnTo>
                <a:cubicBezTo>
                  <a:pt x="43976" y="392894"/>
                  <a:pt x="0" y="348918"/>
                  <a:pt x="0" y="294671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26" name="Text 24"/>
          <p:cNvSpPr/>
          <p:nvPr/>
        </p:nvSpPr>
        <p:spPr>
          <a:xfrm>
            <a:off x="753047" y="5516892"/>
            <a:ext cx="4911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342389" y="5516892"/>
            <a:ext cx="2332810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验证一致性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342389" y="5860675"/>
            <a:ext cx="2320532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查询三库，确认数据完全一致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253465" y="1768024"/>
            <a:ext cx="7514103" cy="4653341"/>
          </a:xfrm>
          <a:custGeom>
            <a:avLst/>
            <a:gdLst/>
            <a:ahLst/>
            <a:cxnLst/>
            <a:rect l="l" t="t" r="r" b="b"/>
            <a:pathLst>
              <a:path w="7514103" h="4653341">
                <a:moveTo>
                  <a:pt x="196464" y="0"/>
                </a:moveTo>
                <a:lnTo>
                  <a:pt x="7317639" y="0"/>
                </a:lnTo>
                <a:cubicBezTo>
                  <a:pt x="7426143" y="0"/>
                  <a:pt x="7514103" y="87960"/>
                  <a:pt x="7514103" y="196464"/>
                </a:cubicBezTo>
                <a:lnTo>
                  <a:pt x="7514103" y="4456877"/>
                </a:lnTo>
                <a:cubicBezTo>
                  <a:pt x="7514103" y="4565381"/>
                  <a:pt x="7426143" y="4653341"/>
                  <a:pt x="7317639" y="4653341"/>
                </a:cubicBezTo>
                <a:lnTo>
                  <a:pt x="196464" y="4653341"/>
                </a:lnTo>
                <a:cubicBezTo>
                  <a:pt x="88033" y="4653341"/>
                  <a:pt x="0" y="4565309"/>
                  <a:pt x="0" y="4456877"/>
                </a:cubicBezTo>
                <a:lnTo>
                  <a:pt x="0" y="196464"/>
                </a:lnTo>
                <a:cubicBezTo>
                  <a:pt x="0" y="87960"/>
                  <a:pt x="87960" y="0"/>
                  <a:pt x="196464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84169" dist="12277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8449912" y="1964471"/>
            <a:ext cx="589341" cy="589341"/>
          </a:xfrm>
          <a:custGeom>
            <a:avLst/>
            <a:gdLst/>
            <a:ahLst/>
            <a:cxnLst/>
            <a:rect l="l" t="t" r="r" b="b"/>
            <a:pathLst>
              <a:path w="589341" h="589341">
                <a:moveTo>
                  <a:pt x="147335" y="0"/>
                </a:moveTo>
                <a:lnTo>
                  <a:pt x="442006" y="0"/>
                </a:lnTo>
                <a:cubicBezTo>
                  <a:pt x="523377" y="0"/>
                  <a:pt x="589341" y="65964"/>
                  <a:pt x="589341" y="147335"/>
                </a:cubicBezTo>
                <a:lnTo>
                  <a:pt x="589341" y="442006"/>
                </a:lnTo>
                <a:cubicBezTo>
                  <a:pt x="589341" y="523377"/>
                  <a:pt x="523377" y="589341"/>
                  <a:pt x="442006" y="589341"/>
                </a:cubicBezTo>
                <a:lnTo>
                  <a:pt x="147335" y="589341"/>
                </a:lnTo>
                <a:cubicBezTo>
                  <a:pt x="65964" y="589341"/>
                  <a:pt x="0" y="523377"/>
                  <a:pt x="0" y="442006"/>
                </a:cubicBezTo>
                <a:lnTo>
                  <a:pt x="0" y="147335"/>
                </a:lnTo>
                <a:cubicBezTo>
                  <a:pt x="0" y="66019"/>
                  <a:pt x="66019" y="0"/>
                  <a:pt x="14733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31" name="Shape 29"/>
          <p:cNvSpPr/>
          <p:nvPr/>
        </p:nvSpPr>
        <p:spPr>
          <a:xfrm>
            <a:off x="8652498" y="2136363"/>
            <a:ext cx="184169" cy="245559"/>
          </a:xfrm>
          <a:custGeom>
            <a:avLst/>
            <a:gdLst/>
            <a:ahLst/>
            <a:cxnLst/>
            <a:rect l="l" t="t" r="r" b="b"/>
            <a:pathLst>
              <a:path w="184169" h="245559">
                <a:moveTo>
                  <a:pt x="119854" y="32038"/>
                </a:moveTo>
                <a:cubicBezTo>
                  <a:pt x="124842" y="25179"/>
                  <a:pt x="123307" y="15587"/>
                  <a:pt x="116449" y="10599"/>
                </a:cubicBezTo>
                <a:cubicBezTo>
                  <a:pt x="109590" y="5611"/>
                  <a:pt x="99998" y="7146"/>
                  <a:pt x="95010" y="14005"/>
                </a:cubicBezTo>
                <a:lnTo>
                  <a:pt x="44172" y="83883"/>
                </a:lnTo>
                <a:lnTo>
                  <a:pt x="26187" y="65898"/>
                </a:lnTo>
                <a:cubicBezTo>
                  <a:pt x="20191" y="59903"/>
                  <a:pt x="10455" y="59903"/>
                  <a:pt x="4460" y="65898"/>
                </a:cubicBezTo>
                <a:cubicBezTo>
                  <a:pt x="-1535" y="71893"/>
                  <a:pt x="-1535" y="81629"/>
                  <a:pt x="4460" y="87624"/>
                </a:cubicBezTo>
                <a:lnTo>
                  <a:pt x="35155" y="118319"/>
                </a:lnTo>
                <a:cubicBezTo>
                  <a:pt x="38321" y="121485"/>
                  <a:pt x="42733" y="123115"/>
                  <a:pt x="47193" y="122779"/>
                </a:cubicBezTo>
                <a:cubicBezTo>
                  <a:pt x="51654" y="122444"/>
                  <a:pt x="55778" y="120142"/>
                  <a:pt x="58416" y="116497"/>
                </a:cubicBezTo>
                <a:lnTo>
                  <a:pt x="119806" y="32086"/>
                </a:lnTo>
                <a:close/>
                <a:moveTo>
                  <a:pt x="181244" y="97264"/>
                </a:moveTo>
                <a:cubicBezTo>
                  <a:pt x="186231" y="90406"/>
                  <a:pt x="184697" y="80814"/>
                  <a:pt x="177838" y="75826"/>
                </a:cubicBezTo>
                <a:cubicBezTo>
                  <a:pt x="170980" y="70838"/>
                  <a:pt x="161388" y="72373"/>
                  <a:pt x="156400" y="79231"/>
                </a:cubicBezTo>
                <a:lnTo>
                  <a:pt x="74867" y="191315"/>
                </a:lnTo>
                <a:lnTo>
                  <a:pt x="41534" y="157983"/>
                </a:lnTo>
                <a:cubicBezTo>
                  <a:pt x="35539" y="151988"/>
                  <a:pt x="25803" y="151988"/>
                  <a:pt x="19808" y="157983"/>
                </a:cubicBezTo>
                <a:cubicBezTo>
                  <a:pt x="13813" y="163978"/>
                  <a:pt x="13813" y="173714"/>
                  <a:pt x="19808" y="179709"/>
                </a:cubicBezTo>
                <a:lnTo>
                  <a:pt x="65850" y="225751"/>
                </a:lnTo>
                <a:cubicBezTo>
                  <a:pt x="69015" y="228917"/>
                  <a:pt x="73428" y="230547"/>
                  <a:pt x="77888" y="230211"/>
                </a:cubicBezTo>
                <a:cubicBezTo>
                  <a:pt x="82349" y="229876"/>
                  <a:pt x="86473" y="227574"/>
                  <a:pt x="89111" y="223929"/>
                </a:cubicBezTo>
                <a:lnTo>
                  <a:pt x="181196" y="97312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2" name="Text 30"/>
          <p:cNvSpPr/>
          <p:nvPr/>
        </p:nvSpPr>
        <p:spPr>
          <a:xfrm>
            <a:off x="9186589" y="2062695"/>
            <a:ext cx="13260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2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验证标准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454005" y="2705241"/>
            <a:ext cx="7117116" cy="1027255"/>
          </a:xfrm>
          <a:custGeom>
            <a:avLst/>
            <a:gdLst/>
            <a:ahLst/>
            <a:cxnLst/>
            <a:rect l="l" t="t" r="r" b="b"/>
            <a:pathLst>
              <a:path w="7117116" h="1027255">
                <a:moveTo>
                  <a:pt x="147339" y="0"/>
                </a:moveTo>
                <a:lnTo>
                  <a:pt x="6969777" y="0"/>
                </a:lnTo>
                <a:cubicBezTo>
                  <a:pt x="7051150" y="0"/>
                  <a:pt x="7117116" y="65966"/>
                  <a:pt x="7117116" y="147339"/>
                </a:cubicBezTo>
                <a:lnTo>
                  <a:pt x="7117116" y="879916"/>
                </a:lnTo>
                <a:cubicBezTo>
                  <a:pt x="7117116" y="961289"/>
                  <a:pt x="7051150" y="1027255"/>
                  <a:pt x="6969777" y="1027255"/>
                </a:cubicBezTo>
                <a:lnTo>
                  <a:pt x="147339" y="1027255"/>
                </a:lnTo>
                <a:cubicBezTo>
                  <a:pt x="65966" y="1027255"/>
                  <a:pt x="0" y="961289"/>
                  <a:pt x="0" y="879916"/>
                </a:cubicBezTo>
                <a:lnTo>
                  <a:pt x="0" y="147339"/>
                </a:lnTo>
                <a:cubicBezTo>
                  <a:pt x="0" y="65966"/>
                  <a:pt x="65966" y="0"/>
                  <a:pt x="14733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8649941" y="2918056"/>
            <a:ext cx="193378" cy="221003"/>
          </a:xfrm>
          <a:custGeom>
            <a:avLst/>
            <a:gdLst/>
            <a:ahLst/>
            <a:cxnLst/>
            <a:rect l="l" t="t" r="r" b="b"/>
            <a:pathLst>
              <a:path w="193378" h="221003">
                <a:moveTo>
                  <a:pt x="193378" y="88833"/>
                </a:moveTo>
                <a:cubicBezTo>
                  <a:pt x="186989" y="93063"/>
                  <a:pt x="179651" y="96473"/>
                  <a:pt x="172011" y="99192"/>
                </a:cubicBezTo>
                <a:cubicBezTo>
                  <a:pt x="151724" y="106444"/>
                  <a:pt x="125091" y="110502"/>
                  <a:pt x="96689" y="110502"/>
                </a:cubicBezTo>
                <a:cubicBezTo>
                  <a:pt x="68286" y="110502"/>
                  <a:pt x="41611" y="106401"/>
                  <a:pt x="21367" y="99192"/>
                </a:cubicBezTo>
                <a:cubicBezTo>
                  <a:pt x="13770" y="96473"/>
                  <a:pt x="6388" y="93063"/>
                  <a:pt x="0" y="88833"/>
                </a:cubicBezTo>
                <a:lnTo>
                  <a:pt x="0" y="124314"/>
                </a:lnTo>
                <a:cubicBezTo>
                  <a:pt x="0" y="143393"/>
                  <a:pt x="43294" y="158846"/>
                  <a:pt x="96689" y="158846"/>
                </a:cubicBezTo>
                <a:cubicBezTo>
                  <a:pt x="150083" y="158846"/>
                  <a:pt x="193378" y="143393"/>
                  <a:pt x="193378" y="124314"/>
                </a:cubicBezTo>
                <a:lnTo>
                  <a:pt x="193378" y="88833"/>
                </a:lnTo>
                <a:close/>
                <a:moveTo>
                  <a:pt x="193378" y="55251"/>
                </a:moveTo>
                <a:lnTo>
                  <a:pt x="193378" y="34532"/>
                </a:lnTo>
                <a:cubicBezTo>
                  <a:pt x="193378" y="15453"/>
                  <a:pt x="150083" y="0"/>
                  <a:pt x="96689" y="0"/>
                </a:cubicBezTo>
                <a:cubicBezTo>
                  <a:pt x="43294" y="0"/>
                  <a:pt x="0" y="15453"/>
                  <a:pt x="0" y="34532"/>
                </a:cubicBezTo>
                <a:lnTo>
                  <a:pt x="0" y="55251"/>
                </a:lnTo>
                <a:cubicBezTo>
                  <a:pt x="0" y="74330"/>
                  <a:pt x="43294" y="89782"/>
                  <a:pt x="96689" y="89782"/>
                </a:cubicBezTo>
                <a:cubicBezTo>
                  <a:pt x="150083" y="89782"/>
                  <a:pt x="193378" y="74330"/>
                  <a:pt x="193378" y="55251"/>
                </a:cubicBezTo>
                <a:close/>
                <a:moveTo>
                  <a:pt x="172011" y="168256"/>
                </a:moveTo>
                <a:cubicBezTo>
                  <a:pt x="151767" y="175464"/>
                  <a:pt x="125134" y="179565"/>
                  <a:pt x="96689" y="179565"/>
                </a:cubicBezTo>
                <a:cubicBezTo>
                  <a:pt x="68243" y="179565"/>
                  <a:pt x="41611" y="175464"/>
                  <a:pt x="21367" y="168256"/>
                </a:cubicBezTo>
                <a:cubicBezTo>
                  <a:pt x="13770" y="165536"/>
                  <a:pt x="6388" y="162126"/>
                  <a:pt x="0" y="157896"/>
                </a:cubicBezTo>
                <a:lnTo>
                  <a:pt x="0" y="186471"/>
                </a:lnTo>
                <a:cubicBezTo>
                  <a:pt x="0" y="205550"/>
                  <a:pt x="43294" y="221003"/>
                  <a:pt x="96689" y="221003"/>
                </a:cubicBezTo>
                <a:cubicBezTo>
                  <a:pt x="150083" y="221003"/>
                  <a:pt x="193378" y="205550"/>
                  <a:pt x="193378" y="186471"/>
                </a:cubicBezTo>
                <a:lnTo>
                  <a:pt x="193378" y="157896"/>
                </a:lnTo>
                <a:cubicBezTo>
                  <a:pt x="186989" y="162126"/>
                  <a:pt x="179651" y="165536"/>
                  <a:pt x="172011" y="168256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5" name="Text 33"/>
          <p:cNvSpPr/>
          <p:nvPr/>
        </p:nvSpPr>
        <p:spPr>
          <a:xfrm>
            <a:off x="9029022" y="2856667"/>
            <a:ext cx="1436520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三库数据一致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605433" y="3298673"/>
            <a:ext cx="6900205" cy="28239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MySQL、PostgreSQL、SQL Server中相同表的数据完全一致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54005" y="3835837"/>
            <a:ext cx="7117116" cy="1027255"/>
          </a:xfrm>
          <a:custGeom>
            <a:avLst/>
            <a:gdLst/>
            <a:ahLst/>
            <a:cxnLst/>
            <a:rect l="l" t="t" r="r" b="b"/>
            <a:pathLst>
              <a:path w="7117116" h="1027255">
                <a:moveTo>
                  <a:pt x="147339" y="0"/>
                </a:moveTo>
                <a:lnTo>
                  <a:pt x="6969777" y="0"/>
                </a:lnTo>
                <a:cubicBezTo>
                  <a:pt x="7051150" y="0"/>
                  <a:pt x="7117116" y="65966"/>
                  <a:pt x="7117116" y="147339"/>
                </a:cubicBezTo>
                <a:lnTo>
                  <a:pt x="7117116" y="879916"/>
                </a:lnTo>
                <a:cubicBezTo>
                  <a:pt x="7117116" y="961289"/>
                  <a:pt x="7051150" y="1027255"/>
                  <a:pt x="6969777" y="1027255"/>
                </a:cubicBezTo>
                <a:lnTo>
                  <a:pt x="147339" y="1027255"/>
                </a:lnTo>
                <a:cubicBezTo>
                  <a:pt x="65966" y="1027255"/>
                  <a:pt x="0" y="961289"/>
                  <a:pt x="0" y="879916"/>
                </a:cubicBezTo>
                <a:lnTo>
                  <a:pt x="0" y="147339"/>
                </a:lnTo>
                <a:cubicBezTo>
                  <a:pt x="0" y="65966"/>
                  <a:pt x="65966" y="0"/>
                  <a:pt x="14733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8636128" y="4048659"/>
            <a:ext cx="221003" cy="221003"/>
          </a:xfrm>
          <a:custGeom>
            <a:avLst/>
            <a:gdLst/>
            <a:ahLst/>
            <a:cxnLst/>
            <a:rect l="l" t="t" r="r" b="b"/>
            <a:pathLst>
              <a:path w="221003" h="221003">
                <a:moveTo>
                  <a:pt x="110502" y="0"/>
                </a:moveTo>
                <a:cubicBezTo>
                  <a:pt x="171489" y="0"/>
                  <a:pt x="221003" y="49514"/>
                  <a:pt x="221003" y="110502"/>
                </a:cubicBezTo>
                <a:cubicBezTo>
                  <a:pt x="221003" y="171489"/>
                  <a:pt x="171489" y="221003"/>
                  <a:pt x="110502" y="221003"/>
                </a:cubicBezTo>
                <a:cubicBezTo>
                  <a:pt x="49514" y="221003"/>
                  <a:pt x="0" y="171489"/>
                  <a:pt x="0" y="110502"/>
                </a:cubicBezTo>
                <a:cubicBezTo>
                  <a:pt x="0" y="49514"/>
                  <a:pt x="49514" y="0"/>
                  <a:pt x="110502" y="0"/>
                </a:cubicBezTo>
                <a:close/>
                <a:moveTo>
                  <a:pt x="100142" y="51798"/>
                </a:moveTo>
                <a:lnTo>
                  <a:pt x="100142" y="110502"/>
                </a:lnTo>
                <a:cubicBezTo>
                  <a:pt x="100142" y="113955"/>
                  <a:pt x="101869" y="117192"/>
                  <a:pt x="104761" y="119134"/>
                </a:cubicBezTo>
                <a:lnTo>
                  <a:pt x="146199" y="146760"/>
                </a:lnTo>
                <a:cubicBezTo>
                  <a:pt x="150947" y="149954"/>
                  <a:pt x="157378" y="148659"/>
                  <a:pt x="160573" y="143868"/>
                </a:cubicBezTo>
                <a:cubicBezTo>
                  <a:pt x="163767" y="139077"/>
                  <a:pt x="162472" y="132688"/>
                  <a:pt x="157680" y="129494"/>
                </a:cubicBezTo>
                <a:lnTo>
                  <a:pt x="120861" y="104976"/>
                </a:lnTo>
                <a:lnTo>
                  <a:pt x="120861" y="51798"/>
                </a:lnTo>
                <a:cubicBezTo>
                  <a:pt x="120861" y="46057"/>
                  <a:pt x="116242" y="41438"/>
                  <a:pt x="110502" y="41438"/>
                </a:cubicBezTo>
                <a:cubicBezTo>
                  <a:pt x="104761" y="41438"/>
                  <a:pt x="100142" y="46057"/>
                  <a:pt x="100142" y="5179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9" name="Text 37"/>
          <p:cNvSpPr/>
          <p:nvPr/>
        </p:nvSpPr>
        <p:spPr>
          <a:xfrm>
            <a:off x="9029022" y="3987269"/>
            <a:ext cx="994514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实时同步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605433" y="4429275"/>
            <a:ext cx="6900205" cy="28239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从数据变更到同步完成，延迟在秒级以内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454005" y="4966427"/>
            <a:ext cx="7117116" cy="1027255"/>
          </a:xfrm>
          <a:custGeom>
            <a:avLst/>
            <a:gdLst/>
            <a:ahLst/>
            <a:cxnLst/>
            <a:rect l="l" t="t" r="r" b="b"/>
            <a:pathLst>
              <a:path w="7117116" h="1027255">
                <a:moveTo>
                  <a:pt x="147339" y="0"/>
                </a:moveTo>
                <a:lnTo>
                  <a:pt x="6969777" y="0"/>
                </a:lnTo>
                <a:cubicBezTo>
                  <a:pt x="7051150" y="0"/>
                  <a:pt x="7117116" y="65966"/>
                  <a:pt x="7117116" y="147339"/>
                </a:cubicBezTo>
                <a:lnTo>
                  <a:pt x="7117116" y="879916"/>
                </a:lnTo>
                <a:cubicBezTo>
                  <a:pt x="7117116" y="961289"/>
                  <a:pt x="7051150" y="1027255"/>
                  <a:pt x="6969777" y="1027255"/>
                </a:cubicBezTo>
                <a:lnTo>
                  <a:pt x="147339" y="1027255"/>
                </a:lnTo>
                <a:cubicBezTo>
                  <a:pt x="65966" y="1027255"/>
                  <a:pt x="0" y="961289"/>
                  <a:pt x="0" y="879916"/>
                </a:cubicBezTo>
                <a:lnTo>
                  <a:pt x="0" y="147339"/>
                </a:lnTo>
                <a:cubicBezTo>
                  <a:pt x="0" y="65966"/>
                  <a:pt x="65966" y="0"/>
                  <a:pt x="14733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8636128" y="5179249"/>
            <a:ext cx="221003" cy="221003"/>
          </a:xfrm>
          <a:custGeom>
            <a:avLst/>
            <a:gdLst/>
            <a:ahLst/>
            <a:cxnLst/>
            <a:rect l="l" t="t" r="r" b="b"/>
            <a:pathLst>
              <a:path w="221003" h="221003">
                <a:moveTo>
                  <a:pt x="110502" y="0"/>
                </a:moveTo>
                <a:cubicBezTo>
                  <a:pt x="112487" y="0"/>
                  <a:pt x="114473" y="432"/>
                  <a:pt x="116286" y="1252"/>
                </a:cubicBezTo>
                <a:lnTo>
                  <a:pt x="197608" y="35740"/>
                </a:lnTo>
                <a:cubicBezTo>
                  <a:pt x="207104" y="39755"/>
                  <a:pt x="214183" y="49121"/>
                  <a:pt x="214140" y="60431"/>
                </a:cubicBezTo>
                <a:cubicBezTo>
                  <a:pt x="213924" y="103250"/>
                  <a:pt x="196313" y="181594"/>
                  <a:pt x="121940" y="217205"/>
                </a:cubicBezTo>
                <a:cubicBezTo>
                  <a:pt x="114732" y="220658"/>
                  <a:pt x="106358" y="220658"/>
                  <a:pt x="99149" y="217205"/>
                </a:cubicBezTo>
                <a:cubicBezTo>
                  <a:pt x="24733" y="181594"/>
                  <a:pt x="7165" y="103250"/>
                  <a:pt x="6950" y="60431"/>
                </a:cubicBezTo>
                <a:cubicBezTo>
                  <a:pt x="6906" y="49121"/>
                  <a:pt x="13985" y="39755"/>
                  <a:pt x="23482" y="35740"/>
                </a:cubicBezTo>
                <a:lnTo>
                  <a:pt x="104761" y="1252"/>
                </a:lnTo>
                <a:cubicBezTo>
                  <a:pt x="106574" y="432"/>
                  <a:pt x="108516" y="0"/>
                  <a:pt x="110502" y="0"/>
                </a:cubicBezTo>
                <a:close/>
                <a:moveTo>
                  <a:pt x="110502" y="28834"/>
                </a:moveTo>
                <a:lnTo>
                  <a:pt x="110502" y="192040"/>
                </a:lnTo>
                <a:cubicBezTo>
                  <a:pt x="170069" y="163206"/>
                  <a:pt x="186083" y="99322"/>
                  <a:pt x="186471" y="61078"/>
                </a:cubicBezTo>
                <a:lnTo>
                  <a:pt x="110502" y="28877"/>
                </a:lnTo>
                <a:lnTo>
                  <a:pt x="110502" y="28877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43" name="Text 41"/>
          <p:cNvSpPr/>
          <p:nvPr/>
        </p:nvSpPr>
        <p:spPr>
          <a:xfrm>
            <a:off x="9029022" y="5117859"/>
            <a:ext cx="1215517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版本号正确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605433" y="5559865"/>
            <a:ext cx="6900205" cy="28239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所有表的row_version字段正确递增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95210" y="6617811"/>
            <a:ext cx="4956197" cy="2034046"/>
          </a:xfrm>
          <a:custGeom>
            <a:avLst/>
            <a:gdLst/>
            <a:ahLst/>
            <a:cxnLst/>
            <a:rect l="l" t="t" r="r" b="b"/>
            <a:pathLst>
              <a:path w="4956197" h="2034046">
                <a:moveTo>
                  <a:pt x="196448" y="0"/>
                </a:moveTo>
                <a:lnTo>
                  <a:pt x="4759749" y="0"/>
                </a:lnTo>
                <a:cubicBezTo>
                  <a:pt x="4868245" y="0"/>
                  <a:pt x="4956197" y="87953"/>
                  <a:pt x="4956197" y="196448"/>
                </a:cubicBezTo>
                <a:lnTo>
                  <a:pt x="4956197" y="1837598"/>
                </a:lnTo>
                <a:cubicBezTo>
                  <a:pt x="4956197" y="1946093"/>
                  <a:pt x="4868245" y="2034046"/>
                  <a:pt x="4759749" y="2034046"/>
                </a:cubicBezTo>
                <a:lnTo>
                  <a:pt x="196448" y="2034046"/>
                </a:lnTo>
                <a:cubicBezTo>
                  <a:pt x="87953" y="2034046"/>
                  <a:pt x="0" y="1946093"/>
                  <a:pt x="0" y="1837598"/>
                </a:cubicBezTo>
                <a:lnTo>
                  <a:pt x="0" y="196448"/>
                </a:lnTo>
                <a:cubicBezTo>
                  <a:pt x="0" y="87953"/>
                  <a:pt x="87953" y="0"/>
                  <a:pt x="196448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4169" dist="12277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6" name="Shape 44"/>
          <p:cNvSpPr/>
          <p:nvPr/>
        </p:nvSpPr>
        <p:spPr>
          <a:xfrm>
            <a:off x="695750" y="6818354"/>
            <a:ext cx="491118" cy="491118"/>
          </a:xfrm>
          <a:custGeom>
            <a:avLst/>
            <a:gdLst/>
            <a:ahLst/>
            <a:cxnLst/>
            <a:rect l="l" t="t" r="r" b="b"/>
            <a:pathLst>
              <a:path w="491118" h="491118">
                <a:moveTo>
                  <a:pt x="98224" y="0"/>
                </a:moveTo>
                <a:lnTo>
                  <a:pt x="392894" y="0"/>
                </a:lnTo>
                <a:cubicBezTo>
                  <a:pt x="447105" y="0"/>
                  <a:pt x="491118" y="44013"/>
                  <a:pt x="491118" y="98224"/>
                </a:cubicBezTo>
                <a:lnTo>
                  <a:pt x="491118" y="392894"/>
                </a:lnTo>
                <a:cubicBezTo>
                  <a:pt x="491118" y="447105"/>
                  <a:pt x="447105" y="491118"/>
                  <a:pt x="392894" y="491118"/>
                </a:cubicBezTo>
                <a:lnTo>
                  <a:pt x="98224" y="491118"/>
                </a:lnTo>
                <a:cubicBezTo>
                  <a:pt x="44013" y="491118"/>
                  <a:pt x="0" y="447105"/>
                  <a:pt x="0" y="392894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47" name="Shape 45"/>
          <p:cNvSpPr/>
          <p:nvPr/>
        </p:nvSpPr>
        <p:spPr>
          <a:xfrm>
            <a:off x="855364" y="6965690"/>
            <a:ext cx="171891" cy="196447"/>
          </a:xfrm>
          <a:custGeom>
            <a:avLst/>
            <a:gdLst/>
            <a:ahLst/>
            <a:cxnLst/>
            <a:rect l="l" t="t" r="r" b="b"/>
            <a:pathLst>
              <a:path w="171891" h="196447">
                <a:moveTo>
                  <a:pt x="24556" y="12278"/>
                </a:moveTo>
                <a:cubicBezTo>
                  <a:pt x="11012" y="12278"/>
                  <a:pt x="0" y="23290"/>
                  <a:pt x="0" y="36834"/>
                </a:cubicBezTo>
                <a:lnTo>
                  <a:pt x="0" y="61390"/>
                </a:lnTo>
                <a:cubicBezTo>
                  <a:pt x="0" y="74934"/>
                  <a:pt x="11012" y="85946"/>
                  <a:pt x="24556" y="85946"/>
                </a:cubicBezTo>
                <a:lnTo>
                  <a:pt x="147335" y="85946"/>
                </a:lnTo>
                <a:cubicBezTo>
                  <a:pt x="160879" y="85946"/>
                  <a:pt x="171891" y="74934"/>
                  <a:pt x="171891" y="61390"/>
                </a:cubicBezTo>
                <a:lnTo>
                  <a:pt x="171891" y="36834"/>
                </a:lnTo>
                <a:cubicBezTo>
                  <a:pt x="171891" y="23290"/>
                  <a:pt x="160879" y="12278"/>
                  <a:pt x="147335" y="12278"/>
                </a:cubicBezTo>
                <a:lnTo>
                  <a:pt x="24556" y="12278"/>
                </a:lnTo>
                <a:close/>
                <a:moveTo>
                  <a:pt x="107432" y="39903"/>
                </a:moveTo>
                <a:cubicBezTo>
                  <a:pt x="112514" y="39903"/>
                  <a:pt x="116640" y="44029"/>
                  <a:pt x="116640" y="49112"/>
                </a:cubicBezTo>
                <a:cubicBezTo>
                  <a:pt x="116640" y="54194"/>
                  <a:pt x="112514" y="58320"/>
                  <a:pt x="107432" y="58320"/>
                </a:cubicBezTo>
                <a:cubicBezTo>
                  <a:pt x="102350" y="58320"/>
                  <a:pt x="98224" y="54194"/>
                  <a:pt x="98224" y="49112"/>
                </a:cubicBezTo>
                <a:cubicBezTo>
                  <a:pt x="98224" y="44029"/>
                  <a:pt x="102350" y="39903"/>
                  <a:pt x="107432" y="39903"/>
                </a:cubicBezTo>
                <a:close/>
                <a:moveTo>
                  <a:pt x="128918" y="49112"/>
                </a:moveTo>
                <a:cubicBezTo>
                  <a:pt x="128918" y="44029"/>
                  <a:pt x="133045" y="39903"/>
                  <a:pt x="138127" y="39903"/>
                </a:cubicBezTo>
                <a:cubicBezTo>
                  <a:pt x="143209" y="39903"/>
                  <a:pt x="147335" y="44029"/>
                  <a:pt x="147335" y="49112"/>
                </a:cubicBezTo>
                <a:cubicBezTo>
                  <a:pt x="147335" y="54194"/>
                  <a:pt x="143209" y="58320"/>
                  <a:pt x="138127" y="58320"/>
                </a:cubicBezTo>
                <a:cubicBezTo>
                  <a:pt x="133045" y="58320"/>
                  <a:pt x="128918" y="54194"/>
                  <a:pt x="128918" y="49112"/>
                </a:cubicBezTo>
                <a:close/>
                <a:moveTo>
                  <a:pt x="24556" y="110502"/>
                </a:moveTo>
                <a:cubicBezTo>
                  <a:pt x="11012" y="110502"/>
                  <a:pt x="0" y="121513"/>
                  <a:pt x="0" y="135057"/>
                </a:cubicBezTo>
                <a:lnTo>
                  <a:pt x="0" y="159613"/>
                </a:lnTo>
                <a:cubicBezTo>
                  <a:pt x="0" y="173157"/>
                  <a:pt x="11012" y="184169"/>
                  <a:pt x="24556" y="184169"/>
                </a:cubicBezTo>
                <a:lnTo>
                  <a:pt x="147335" y="184169"/>
                </a:lnTo>
                <a:cubicBezTo>
                  <a:pt x="160879" y="184169"/>
                  <a:pt x="171891" y="173157"/>
                  <a:pt x="171891" y="159613"/>
                </a:cubicBezTo>
                <a:lnTo>
                  <a:pt x="171891" y="135057"/>
                </a:lnTo>
                <a:cubicBezTo>
                  <a:pt x="171891" y="121513"/>
                  <a:pt x="160879" y="110502"/>
                  <a:pt x="147335" y="110502"/>
                </a:cubicBezTo>
                <a:lnTo>
                  <a:pt x="24556" y="110502"/>
                </a:lnTo>
                <a:close/>
                <a:moveTo>
                  <a:pt x="107432" y="138127"/>
                </a:moveTo>
                <a:cubicBezTo>
                  <a:pt x="112514" y="138127"/>
                  <a:pt x="116640" y="142253"/>
                  <a:pt x="116640" y="147335"/>
                </a:cubicBezTo>
                <a:cubicBezTo>
                  <a:pt x="116640" y="152418"/>
                  <a:pt x="112514" y="156544"/>
                  <a:pt x="107432" y="156544"/>
                </a:cubicBezTo>
                <a:cubicBezTo>
                  <a:pt x="102350" y="156544"/>
                  <a:pt x="98224" y="152418"/>
                  <a:pt x="98224" y="147335"/>
                </a:cubicBezTo>
                <a:cubicBezTo>
                  <a:pt x="98224" y="142253"/>
                  <a:pt x="102350" y="138127"/>
                  <a:pt x="107432" y="138127"/>
                </a:cubicBezTo>
                <a:close/>
                <a:moveTo>
                  <a:pt x="128918" y="147335"/>
                </a:moveTo>
                <a:cubicBezTo>
                  <a:pt x="128918" y="142253"/>
                  <a:pt x="133045" y="138127"/>
                  <a:pt x="138127" y="138127"/>
                </a:cubicBezTo>
                <a:cubicBezTo>
                  <a:pt x="143209" y="138127"/>
                  <a:pt x="147335" y="142253"/>
                  <a:pt x="147335" y="147335"/>
                </a:cubicBezTo>
                <a:cubicBezTo>
                  <a:pt x="147335" y="152418"/>
                  <a:pt x="143209" y="156544"/>
                  <a:pt x="138127" y="156544"/>
                </a:cubicBezTo>
                <a:cubicBezTo>
                  <a:pt x="133045" y="156544"/>
                  <a:pt x="128918" y="152418"/>
                  <a:pt x="128918" y="147335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48" name="Text 46"/>
          <p:cNvSpPr/>
          <p:nvPr/>
        </p:nvSpPr>
        <p:spPr>
          <a:xfrm>
            <a:off x="1334203" y="6892022"/>
            <a:ext cx="1240073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MySQL 8.0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99843" y="7460900"/>
            <a:ext cx="4538747" cy="990421"/>
          </a:xfrm>
          <a:custGeom>
            <a:avLst/>
            <a:gdLst/>
            <a:ahLst/>
            <a:cxnLst/>
            <a:rect l="l" t="t" r="r" b="b"/>
            <a:pathLst>
              <a:path w="4538747" h="990421">
                <a:moveTo>
                  <a:pt x="98220" y="0"/>
                </a:moveTo>
                <a:lnTo>
                  <a:pt x="4440527" y="0"/>
                </a:lnTo>
                <a:cubicBezTo>
                  <a:pt x="4494773" y="0"/>
                  <a:pt x="4538747" y="43975"/>
                  <a:pt x="4538747" y="98220"/>
                </a:cubicBezTo>
                <a:lnTo>
                  <a:pt x="4538747" y="892201"/>
                </a:lnTo>
                <a:cubicBezTo>
                  <a:pt x="4538747" y="946446"/>
                  <a:pt x="4494773" y="990421"/>
                  <a:pt x="4440527" y="990421"/>
                </a:cubicBezTo>
                <a:lnTo>
                  <a:pt x="98220" y="990421"/>
                </a:lnTo>
                <a:cubicBezTo>
                  <a:pt x="43975" y="990421"/>
                  <a:pt x="0" y="946446"/>
                  <a:pt x="0" y="892201"/>
                </a:cubicBezTo>
                <a:lnTo>
                  <a:pt x="0" y="98220"/>
                </a:lnTo>
                <a:cubicBezTo>
                  <a:pt x="0" y="44011"/>
                  <a:pt x="44011" y="0"/>
                  <a:pt x="98220" y="0"/>
                </a:cubicBezTo>
                <a:close/>
              </a:path>
            </a:pathLst>
          </a:custGeom>
          <a:solidFill>
            <a:srgbClr val="5E7CE8">
              <a:alpha val="5098"/>
            </a:srgbClr>
          </a:solidFill>
          <a:ln w="8467">
            <a:solidFill>
              <a:srgbClr val="5E7CE8">
                <a:alpha val="1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51271" y="7636888"/>
            <a:ext cx="1682079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Products表记录数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688513" y="7612332"/>
            <a:ext cx="527952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35" b="1" dirty="0">
                <a:solidFill>
                  <a:srgbClr val="5E7CE8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100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75827" y="8078894"/>
            <a:ext cx="196447" cy="196447"/>
          </a:xfrm>
          <a:custGeom>
            <a:avLst/>
            <a:gdLst/>
            <a:ahLst/>
            <a:cxnLst/>
            <a:rect l="l" t="t" r="r" b="b"/>
            <a:pathLst>
              <a:path w="196447" h="196447">
                <a:moveTo>
                  <a:pt x="98224" y="196447"/>
                </a:moveTo>
                <a:cubicBezTo>
                  <a:pt x="152435" y="196447"/>
                  <a:pt x="196447" y="152435"/>
                  <a:pt x="196447" y="98224"/>
                </a:cubicBezTo>
                <a:cubicBezTo>
                  <a:pt x="196447" y="44013"/>
                  <a:pt x="152435" y="0"/>
                  <a:pt x="98224" y="0"/>
                </a:cubicBezTo>
                <a:cubicBezTo>
                  <a:pt x="44013" y="0"/>
                  <a:pt x="0" y="44013"/>
                  <a:pt x="0" y="98224"/>
                </a:cubicBezTo>
                <a:cubicBezTo>
                  <a:pt x="0" y="152435"/>
                  <a:pt x="44013" y="196447"/>
                  <a:pt x="98224" y="196447"/>
                </a:cubicBezTo>
                <a:close/>
                <a:moveTo>
                  <a:pt x="130607" y="81610"/>
                </a:moveTo>
                <a:lnTo>
                  <a:pt x="99912" y="130722"/>
                </a:lnTo>
                <a:cubicBezTo>
                  <a:pt x="98300" y="133292"/>
                  <a:pt x="95538" y="134904"/>
                  <a:pt x="92507" y="135057"/>
                </a:cubicBezTo>
                <a:cubicBezTo>
                  <a:pt x="89476" y="135211"/>
                  <a:pt x="86560" y="133830"/>
                  <a:pt x="84756" y="131374"/>
                </a:cubicBezTo>
                <a:lnTo>
                  <a:pt x="66339" y="106818"/>
                </a:lnTo>
                <a:cubicBezTo>
                  <a:pt x="63270" y="102751"/>
                  <a:pt x="64114" y="96996"/>
                  <a:pt x="68181" y="93926"/>
                </a:cubicBezTo>
                <a:cubicBezTo>
                  <a:pt x="72248" y="90857"/>
                  <a:pt x="78003" y="91701"/>
                  <a:pt x="81073" y="95768"/>
                </a:cubicBezTo>
                <a:lnTo>
                  <a:pt x="91432" y="109581"/>
                </a:lnTo>
                <a:lnTo>
                  <a:pt x="114991" y="71864"/>
                </a:lnTo>
                <a:cubicBezTo>
                  <a:pt x="117676" y="67567"/>
                  <a:pt x="123355" y="66224"/>
                  <a:pt x="127691" y="68948"/>
                </a:cubicBezTo>
                <a:cubicBezTo>
                  <a:pt x="132026" y="71673"/>
                  <a:pt x="133331" y="77313"/>
                  <a:pt x="130607" y="81648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53" name="Text 51"/>
          <p:cNvSpPr/>
          <p:nvPr/>
        </p:nvSpPr>
        <p:spPr>
          <a:xfrm>
            <a:off x="1195053" y="8054338"/>
            <a:ext cx="773511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同步正常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653738" y="6617811"/>
            <a:ext cx="4956197" cy="2034046"/>
          </a:xfrm>
          <a:custGeom>
            <a:avLst/>
            <a:gdLst/>
            <a:ahLst/>
            <a:cxnLst/>
            <a:rect l="l" t="t" r="r" b="b"/>
            <a:pathLst>
              <a:path w="4956197" h="2034046">
                <a:moveTo>
                  <a:pt x="196448" y="0"/>
                </a:moveTo>
                <a:lnTo>
                  <a:pt x="4759749" y="0"/>
                </a:lnTo>
                <a:cubicBezTo>
                  <a:pt x="4868245" y="0"/>
                  <a:pt x="4956197" y="87953"/>
                  <a:pt x="4956197" y="196448"/>
                </a:cubicBezTo>
                <a:lnTo>
                  <a:pt x="4956197" y="1837598"/>
                </a:lnTo>
                <a:cubicBezTo>
                  <a:pt x="4956197" y="1946093"/>
                  <a:pt x="4868245" y="2034046"/>
                  <a:pt x="4759749" y="2034046"/>
                </a:cubicBezTo>
                <a:lnTo>
                  <a:pt x="196448" y="2034046"/>
                </a:lnTo>
                <a:cubicBezTo>
                  <a:pt x="87953" y="2034046"/>
                  <a:pt x="0" y="1946093"/>
                  <a:pt x="0" y="1837598"/>
                </a:cubicBezTo>
                <a:lnTo>
                  <a:pt x="0" y="196448"/>
                </a:lnTo>
                <a:cubicBezTo>
                  <a:pt x="0" y="87953"/>
                  <a:pt x="87953" y="0"/>
                  <a:pt x="196448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4169" dist="12277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5" name="Shape 53"/>
          <p:cNvSpPr/>
          <p:nvPr/>
        </p:nvSpPr>
        <p:spPr>
          <a:xfrm>
            <a:off x="5854278" y="6818354"/>
            <a:ext cx="491118" cy="491118"/>
          </a:xfrm>
          <a:custGeom>
            <a:avLst/>
            <a:gdLst/>
            <a:ahLst/>
            <a:cxnLst/>
            <a:rect l="l" t="t" r="r" b="b"/>
            <a:pathLst>
              <a:path w="491118" h="491118">
                <a:moveTo>
                  <a:pt x="98224" y="0"/>
                </a:moveTo>
                <a:lnTo>
                  <a:pt x="392894" y="0"/>
                </a:lnTo>
                <a:cubicBezTo>
                  <a:pt x="447105" y="0"/>
                  <a:pt x="491118" y="44013"/>
                  <a:pt x="491118" y="98224"/>
                </a:cubicBezTo>
                <a:lnTo>
                  <a:pt x="491118" y="392894"/>
                </a:lnTo>
                <a:cubicBezTo>
                  <a:pt x="491118" y="447105"/>
                  <a:pt x="447105" y="491118"/>
                  <a:pt x="392894" y="491118"/>
                </a:cubicBezTo>
                <a:lnTo>
                  <a:pt x="98224" y="491118"/>
                </a:lnTo>
                <a:cubicBezTo>
                  <a:pt x="44013" y="491118"/>
                  <a:pt x="0" y="447105"/>
                  <a:pt x="0" y="392894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</p:spPr>
      </p:sp>
      <p:sp>
        <p:nvSpPr>
          <p:cNvPr id="56" name="Shape 54"/>
          <p:cNvSpPr/>
          <p:nvPr/>
        </p:nvSpPr>
        <p:spPr>
          <a:xfrm>
            <a:off x="6013891" y="6965690"/>
            <a:ext cx="171891" cy="196447"/>
          </a:xfrm>
          <a:custGeom>
            <a:avLst/>
            <a:gdLst/>
            <a:ahLst/>
            <a:cxnLst/>
            <a:rect l="l" t="t" r="r" b="b"/>
            <a:pathLst>
              <a:path w="171891" h="196447">
                <a:moveTo>
                  <a:pt x="24556" y="12278"/>
                </a:moveTo>
                <a:cubicBezTo>
                  <a:pt x="11012" y="12278"/>
                  <a:pt x="0" y="23290"/>
                  <a:pt x="0" y="36834"/>
                </a:cubicBezTo>
                <a:lnTo>
                  <a:pt x="0" y="61390"/>
                </a:lnTo>
                <a:cubicBezTo>
                  <a:pt x="0" y="74934"/>
                  <a:pt x="11012" y="85946"/>
                  <a:pt x="24556" y="85946"/>
                </a:cubicBezTo>
                <a:lnTo>
                  <a:pt x="147335" y="85946"/>
                </a:lnTo>
                <a:cubicBezTo>
                  <a:pt x="160879" y="85946"/>
                  <a:pt x="171891" y="74934"/>
                  <a:pt x="171891" y="61390"/>
                </a:cubicBezTo>
                <a:lnTo>
                  <a:pt x="171891" y="36834"/>
                </a:lnTo>
                <a:cubicBezTo>
                  <a:pt x="171891" y="23290"/>
                  <a:pt x="160879" y="12278"/>
                  <a:pt x="147335" y="12278"/>
                </a:cubicBezTo>
                <a:lnTo>
                  <a:pt x="24556" y="12278"/>
                </a:lnTo>
                <a:close/>
                <a:moveTo>
                  <a:pt x="107432" y="39903"/>
                </a:moveTo>
                <a:cubicBezTo>
                  <a:pt x="112514" y="39903"/>
                  <a:pt x="116640" y="44029"/>
                  <a:pt x="116640" y="49112"/>
                </a:cubicBezTo>
                <a:cubicBezTo>
                  <a:pt x="116640" y="54194"/>
                  <a:pt x="112514" y="58320"/>
                  <a:pt x="107432" y="58320"/>
                </a:cubicBezTo>
                <a:cubicBezTo>
                  <a:pt x="102350" y="58320"/>
                  <a:pt x="98224" y="54194"/>
                  <a:pt x="98224" y="49112"/>
                </a:cubicBezTo>
                <a:cubicBezTo>
                  <a:pt x="98224" y="44029"/>
                  <a:pt x="102350" y="39903"/>
                  <a:pt x="107432" y="39903"/>
                </a:cubicBezTo>
                <a:close/>
                <a:moveTo>
                  <a:pt x="128918" y="49112"/>
                </a:moveTo>
                <a:cubicBezTo>
                  <a:pt x="128918" y="44029"/>
                  <a:pt x="133045" y="39903"/>
                  <a:pt x="138127" y="39903"/>
                </a:cubicBezTo>
                <a:cubicBezTo>
                  <a:pt x="143209" y="39903"/>
                  <a:pt x="147335" y="44029"/>
                  <a:pt x="147335" y="49112"/>
                </a:cubicBezTo>
                <a:cubicBezTo>
                  <a:pt x="147335" y="54194"/>
                  <a:pt x="143209" y="58320"/>
                  <a:pt x="138127" y="58320"/>
                </a:cubicBezTo>
                <a:cubicBezTo>
                  <a:pt x="133045" y="58320"/>
                  <a:pt x="128918" y="54194"/>
                  <a:pt x="128918" y="49112"/>
                </a:cubicBezTo>
                <a:close/>
                <a:moveTo>
                  <a:pt x="24556" y="110502"/>
                </a:moveTo>
                <a:cubicBezTo>
                  <a:pt x="11012" y="110502"/>
                  <a:pt x="0" y="121513"/>
                  <a:pt x="0" y="135057"/>
                </a:cubicBezTo>
                <a:lnTo>
                  <a:pt x="0" y="159613"/>
                </a:lnTo>
                <a:cubicBezTo>
                  <a:pt x="0" y="173157"/>
                  <a:pt x="11012" y="184169"/>
                  <a:pt x="24556" y="184169"/>
                </a:cubicBezTo>
                <a:lnTo>
                  <a:pt x="147335" y="184169"/>
                </a:lnTo>
                <a:cubicBezTo>
                  <a:pt x="160879" y="184169"/>
                  <a:pt x="171891" y="173157"/>
                  <a:pt x="171891" y="159613"/>
                </a:cubicBezTo>
                <a:lnTo>
                  <a:pt x="171891" y="135057"/>
                </a:lnTo>
                <a:cubicBezTo>
                  <a:pt x="171891" y="121513"/>
                  <a:pt x="160879" y="110502"/>
                  <a:pt x="147335" y="110502"/>
                </a:cubicBezTo>
                <a:lnTo>
                  <a:pt x="24556" y="110502"/>
                </a:lnTo>
                <a:close/>
                <a:moveTo>
                  <a:pt x="107432" y="138127"/>
                </a:moveTo>
                <a:cubicBezTo>
                  <a:pt x="112514" y="138127"/>
                  <a:pt x="116640" y="142253"/>
                  <a:pt x="116640" y="147335"/>
                </a:cubicBezTo>
                <a:cubicBezTo>
                  <a:pt x="116640" y="152418"/>
                  <a:pt x="112514" y="156544"/>
                  <a:pt x="107432" y="156544"/>
                </a:cubicBezTo>
                <a:cubicBezTo>
                  <a:pt x="102350" y="156544"/>
                  <a:pt x="98224" y="152418"/>
                  <a:pt x="98224" y="147335"/>
                </a:cubicBezTo>
                <a:cubicBezTo>
                  <a:pt x="98224" y="142253"/>
                  <a:pt x="102350" y="138127"/>
                  <a:pt x="107432" y="138127"/>
                </a:cubicBezTo>
                <a:close/>
                <a:moveTo>
                  <a:pt x="128918" y="147335"/>
                </a:moveTo>
                <a:cubicBezTo>
                  <a:pt x="128918" y="142253"/>
                  <a:pt x="133045" y="138127"/>
                  <a:pt x="138127" y="138127"/>
                </a:cubicBezTo>
                <a:cubicBezTo>
                  <a:pt x="143209" y="138127"/>
                  <a:pt x="147335" y="142253"/>
                  <a:pt x="147335" y="147335"/>
                </a:cubicBezTo>
                <a:cubicBezTo>
                  <a:pt x="147335" y="152418"/>
                  <a:pt x="143209" y="156544"/>
                  <a:pt x="138127" y="156544"/>
                </a:cubicBezTo>
                <a:cubicBezTo>
                  <a:pt x="133045" y="156544"/>
                  <a:pt x="128918" y="152418"/>
                  <a:pt x="128918" y="147335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57" name="Text 55"/>
          <p:cNvSpPr/>
          <p:nvPr/>
        </p:nvSpPr>
        <p:spPr>
          <a:xfrm>
            <a:off x="6492731" y="6892022"/>
            <a:ext cx="1608411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PostgreSQL 16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5858371" y="7460900"/>
            <a:ext cx="4538747" cy="990421"/>
          </a:xfrm>
          <a:custGeom>
            <a:avLst/>
            <a:gdLst/>
            <a:ahLst/>
            <a:cxnLst/>
            <a:rect l="l" t="t" r="r" b="b"/>
            <a:pathLst>
              <a:path w="4538747" h="990421">
                <a:moveTo>
                  <a:pt x="98220" y="0"/>
                </a:moveTo>
                <a:lnTo>
                  <a:pt x="4440527" y="0"/>
                </a:lnTo>
                <a:cubicBezTo>
                  <a:pt x="4494773" y="0"/>
                  <a:pt x="4538747" y="43975"/>
                  <a:pt x="4538747" y="98220"/>
                </a:cubicBezTo>
                <a:lnTo>
                  <a:pt x="4538747" y="892201"/>
                </a:lnTo>
                <a:cubicBezTo>
                  <a:pt x="4538747" y="946446"/>
                  <a:pt x="4494773" y="990421"/>
                  <a:pt x="4440527" y="990421"/>
                </a:cubicBezTo>
                <a:lnTo>
                  <a:pt x="98220" y="990421"/>
                </a:lnTo>
                <a:cubicBezTo>
                  <a:pt x="43975" y="990421"/>
                  <a:pt x="0" y="946446"/>
                  <a:pt x="0" y="892201"/>
                </a:cubicBezTo>
                <a:lnTo>
                  <a:pt x="0" y="98220"/>
                </a:lnTo>
                <a:cubicBezTo>
                  <a:pt x="0" y="44011"/>
                  <a:pt x="44011" y="0"/>
                  <a:pt x="98220" y="0"/>
                </a:cubicBezTo>
                <a:close/>
              </a:path>
            </a:pathLst>
          </a:custGeom>
          <a:solidFill>
            <a:srgbClr val="4ADE80">
              <a:alpha val="5098"/>
            </a:srgbClr>
          </a:solidFill>
          <a:ln w="8467">
            <a:solidFill>
              <a:srgbClr val="4ADE80">
                <a:alpha val="10196"/>
              </a:srgbClr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6009799" y="7636888"/>
            <a:ext cx="1682079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Products表记录数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9847041" y="7612332"/>
            <a:ext cx="527952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35" b="1" dirty="0">
                <a:solidFill>
                  <a:srgbClr val="4ADE8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100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034355" y="8078894"/>
            <a:ext cx="196447" cy="196447"/>
          </a:xfrm>
          <a:custGeom>
            <a:avLst/>
            <a:gdLst/>
            <a:ahLst/>
            <a:cxnLst/>
            <a:rect l="l" t="t" r="r" b="b"/>
            <a:pathLst>
              <a:path w="196447" h="196447">
                <a:moveTo>
                  <a:pt x="98224" y="196447"/>
                </a:moveTo>
                <a:cubicBezTo>
                  <a:pt x="152435" y="196447"/>
                  <a:pt x="196447" y="152435"/>
                  <a:pt x="196447" y="98224"/>
                </a:cubicBezTo>
                <a:cubicBezTo>
                  <a:pt x="196447" y="44013"/>
                  <a:pt x="152435" y="0"/>
                  <a:pt x="98224" y="0"/>
                </a:cubicBezTo>
                <a:cubicBezTo>
                  <a:pt x="44013" y="0"/>
                  <a:pt x="0" y="44013"/>
                  <a:pt x="0" y="98224"/>
                </a:cubicBezTo>
                <a:cubicBezTo>
                  <a:pt x="0" y="152435"/>
                  <a:pt x="44013" y="196447"/>
                  <a:pt x="98224" y="196447"/>
                </a:cubicBezTo>
                <a:close/>
                <a:moveTo>
                  <a:pt x="130607" y="81610"/>
                </a:moveTo>
                <a:lnTo>
                  <a:pt x="99912" y="130722"/>
                </a:lnTo>
                <a:cubicBezTo>
                  <a:pt x="98300" y="133292"/>
                  <a:pt x="95538" y="134904"/>
                  <a:pt x="92507" y="135057"/>
                </a:cubicBezTo>
                <a:cubicBezTo>
                  <a:pt x="89476" y="135211"/>
                  <a:pt x="86560" y="133830"/>
                  <a:pt x="84756" y="131374"/>
                </a:cubicBezTo>
                <a:lnTo>
                  <a:pt x="66339" y="106818"/>
                </a:lnTo>
                <a:cubicBezTo>
                  <a:pt x="63270" y="102751"/>
                  <a:pt x="64114" y="96996"/>
                  <a:pt x="68181" y="93926"/>
                </a:cubicBezTo>
                <a:cubicBezTo>
                  <a:pt x="72248" y="90857"/>
                  <a:pt x="78003" y="91701"/>
                  <a:pt x="81073" y="95768"/>
                </a:cubicBezTo>
                <a:lnTo>
                  <a:pt x="91432" y="109581"/>
                </a:lnTo>
                <a:lnTo>
                  <a:pt x="114991" y="71864"/>
                </a:lnTo>
                <a:cubicBezTo>
                  <a:pt x="117676" y="67567"/>
                  <a:pt x="123355" y="66224"/>
                  <a:pt x="127691" y="68948"/>
                </a:cubicBezTo>
                <a:cubicBezTo>
                  <a:pt x="132026" y="71673"/>
                  <a:pt x="133331" y="77313"/>
                  <a:pt x="130607" y="81648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62" name="Text 60"/>
          <p:cNvSpPr/>
          <p:nvPr/>
        </p:nvSpPr>
        <p:spPr>
          <a:xfrm>
            <a:off x="6353581" y="8054338"/>
            <a:ext cx="773511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同步正常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0812266" y="6617811"/>
            <a:ext cx="4956197" cy="2034046"/>
          </a:xfrm>
          <a:custGeom>
            <a:avLst/>
            <a:gdLst/>
            <a:ahLst/>
            <a:cxnLst/>
            <a:rect l="l" t="t" r="r" b="b"/>
            <a:pathLst>
              <a:path w="4956197" h="2034046">
                <a:moveTo>
                  <a:pt x="196448" y="0"/>
                </a:moveTo>
                <a:lnTo>
                  <a:pt x="4759749" y="0"/>
                </a:lnTo>
                <a:cubicBezTo>
                  <a:pt x="4868245" y="0"/>
                  <a:pt x="4956197" y="87953"/>
                  <a:pt x="4956197" y="196448"/>
                </a:cubicBezTo>
                <a:lnTo>
                  <a:pt x="4956197" y="1837598"/>
                </a:lnTo>
                <a:cubicBezTo>
                  <a:pt x="4956197" y="1946093"/>
                  <a:pt x="4868245" y="2034046"/>
                  <a:pt x="4759749" y="2034046"/>
                </a:cubicBezTo>
                <a:lnTo>
                  <a:pt x="196448" y="2034046"/>
                </a:lnTo>
                <a:cubicBezTo>
                  <a:pt x="87953" y="2034046"/>
                  <a:pt x="0" y="1946093"/>
                  <a:pt x="0" y="1837598"/>
                </a:cubicBezTo>
                <a:lnTo>
                  <a:pt x="0" y="196448"/>
                </a:lnTo>
                <a:cubicBezTo>
                  <a:pt x="0" y="87953"/>
                  <a:pt x="87953" y="0"/>
                  <a:pt x="196448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4169" dist="12277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4" name="Shape 62"/>
          <p:cNvSpPr/>
          <p:nvPr/>
        </p:nvSpPr>
        <p:spPr>
          <a:xfrm>
            <a:off x="11012806" y="6818354"/>
            <a:ext cx="491118" cy="491118"/>
          </a:xfrm>
          <a:custGeom>
            <a:avLst/>
            <a:gdLst/>
            <a:ahLst/>
            <a:cxnLst/>
            <a:rect l="l" t="t" r="r" b="b"/>
            <a:pathLst>
              <a:path w="491118" h="491118">
                <a:moveTo>
                  <a:pt x="98224" y="0"/>
                </a:moveTo>
                <a:lnTo>
                  <a:pt x="392894" y="0"/>
                </a:lnTo>
                <a:cubicBezTo>
                  <a:pt x="447105" y="0"/>
                  <a:pt x="491118" y="44013"/>
                  <a:pt x="491118" y="98224"/>
                </a:cubicBezTo>
                <a:lnTo>
                  <a:pt x="491118" y="392894"/>
                </a:lnTo>
                <a:cubicBezTo>
                  <a:pt x="491118" y="447105"/>
                  <a:pt x="447105" y="491118"/>
                  <a:pt x="392894" y="491118"/>
                </a:cubicBezTo>
                <a:lnTo>
                  <a:pt x="98224" y="491118"/>
                </a:lnTo>
                <a:cubicBezTo>
                  <a:pt x="44013" y="491118"/>
                  <a:pt x="0" y="447105"/>
                  <a:pt x="0" y="392894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/>
              </a:gs>
              <a:gs pos="100000">
                <a:srgbClr val="5E7CE8"/>
              </a:gs>
            </a:gsLst>
            <a:lin ang="2700000" scaled="1"/>
          </a:gradFill>
        </p:spPr>
      </p:sp>
      <p:sp>
        <p:nvSpPr>
          <p:cNvPr id="65" name="Shape 63"/>
          <p:cNvSpPr/>
          <p:nvPr/>
        </p:nvSpPr>
        <p:spPr>
          <a:xfrm>
            <a:off x="11172419" y="6965690"/>
            <a:ext cx="171891" cy="196447"/>
          </a:xfrm>
          <a:custGeom>
            <a:avLst/>
            <a:gdLst/>
            <a:ahLst/>
            <a:cxnLst/>
            <a:rect l="l" t="t" r="r" b="b"/>
            <a:pathLst>
              <a:path w="171891" h="196447">
                <a:moveTo>
                  <a:pt x="24556" y="12278"/>
                </a:moveTo>
                <a:cubicBezTo>
                  <a:pt x="11012" y="12278"/>
                  <a:pt x="0" y="23290"/>
                  <a:pt x="0" y="36834"/>
                </a:cubicBezTo>
                <a:lnTo>
                  <a:pt x="0" y="61390"/>
                </a:lnTo>
                <a:cubicBezTo>
                  <a:pt x="0" y="74934"/>
                  <a:pt x="11012" y="85946"/>
                  <a:pt x="24556" y="85946"/>
                </a:cubicBezTo>
                <a:lnTo>
                  <a:pt x="147335" y="85946"/>
                </a:lnTo>
                <a:cubicBezTo>
                  <a:pt x="160879" y="85946"/>
                  <a:pt x="171891" y="74934"/>
                  <a:pt x="171891" y="61390"/>
                </a:cubicBezTo>
                <a:lnTo>
                  <a:pt x="171891" y="36834"/>
                </a:lnTo>
                <a:cubicBezTo>
                  <a:pt x="171891" y="23290"/>
                  <a:pt x="160879" y="12278"/>
                  <a:pt x="147335" y="12278"/>
                </a:cubicBezTo>
                <a:lnTo>
                  <a:pt x="24556" y="12278"/>
                </a:lnTo>
                <a:close/>
                <a:moveTo>
                  <a:pt x="107432" y="39903"/>
                </a:moveTo>
                <a:cubicBezTo>
                  <a:pt x="112514" y="39903"/>
                  <a:pt x="116640" y="44029"/>
                  <a:pt x="116640" y="49112"/>
                </a:cubicBezTo>
                <a:cubicBezTo>
                  <a:pt x="116640" y="54194"/>
                  <a:pt x="112514" y="58320"/>
                  <a:pt x="107432" y="58320"/>
                </a:cubicBezTo>
                <a:cubicBezTo>
                  <a:pt x="102350" y="58320"/>
                  <a:pt x="98224" y="54194"/>
                  <a:pt x="98224" y="49112"/>
                </a:cubicBezTo>
                <a:cubicBezTo>
                  <a:pt x="98224" y="44029"/>
                  <a:pt x="102350" y="39903"/>
                  <a:pt x="107432" y="39903"/>
                </a:cubicBezTo>
                <a:close/>
                <a:moveTo>
                  <a:pt x="128918" y="49112"/>
                </a:moveTo>
                <a:cubicBezTo>
                  <a:pt x="128918" y="44029"/>
                  <a:pt x="133045" y="39903"/>
                  <a:pt x="138127" y="39903"/>
                </a:cubicBezTo>
                <a:cubicBezTo>
                  <a:pt x="143209" y="39903"/>
                  <a:pt x="147335" y="44029"/>
                  <a:pt x="147335" y="49112"/>
                </a:cubicBezTo>
                <a:cubicBezTo>
                  <a:pt x="147335" y="54194"/>
                  <a:pt x="143209" y="58320"/>
                  <a:pt x="138127" y="58320"/>
                </a:cubicBezTo>
                <a:cubicBezTo>
                  <a:pt x="133045" y="58320"/>
                  <a:pt x="128918" y="54194"/>
                  <a:pt x="128918" y="49112"/>
                </a:cubicBezTo>
                <a:close/>
                <a:moveTo>
                  <a:pt x="24556" y="110502"/>
                </a:moveTo>
                <a:cubicBezTo>
                  <a:pt x="11012" y="110502"/>
                  <a:pt x="0" y="121513"/>
                  <a:pt x="0" y="135057"/>
                </a:cubicBezTo>
                <a:lnTo>
                  <a:pt x="0" y="159613"/>
                </a:lnTo>
                <a:cubicBezTo>
                  <a:pt x="0" y="173157"/>
                  <a:pt x="11012" y="184169"/>
                  <a:pt x="24556" y="184169"/>
                </a:cubicBezTo>
                <a:lnTo>
                  <a:pt x="147335" y="184169"/>
                </a:lnTo>
                <a:cubicBezTo>
                  <a:pt x="160879" y="184169"/>
                  <a:pt x="171891" y="173157"/>
                  <a:pt x="171891" y="159613"/>
                </a:cubicBezTo>
                <a:lnTo>
                  <a:pt x="171891" y="135057"/>
                </a:lnTo>
                <a:cubicBezTo>
                  <a:pt x="171891" y="121513"/>
                  <a:pt x="160879" y="110502"/>
                  <a:pt x="147335" y="110502"/>
                </a:cubicBezTo>
                <a:lnTo>
                  <a:pt x="24556" y="110502"/>
                </a:lnTo>
                <a:close/>
                <a:moveTo>
                  <a:pt x="107432" y="138127"/>
                </a:moveTo>
                <a:cubicBezTo>
                  <a:pt x="112514" y="138127"/>
                  <a:pt x="116640" y="142253"/>
                  <a:pt x="116640" y="147335"/>
                </a:cubicBezTo>
                <a:cubicBezTo>
                  <a:pt x="116640" y="152418"/>
                  <a:pt x="112514" y="156544"/>
                  <a:pt x="107432" y="156544"/>
                </a:cubicBezTo>
                <a:cubicBezTo>
                  <a:pt x="102350" y="156544"/>
                  <a:pt x="98224" y="152418"/>
                  <a:pt x="98224" y="147335"/>
                </a:cubicBezTo>
                <a:cubicBezTo>
                  <a:pt x="98224" y="142253"/>
                  <a:pt x="102350" y="138127"/>
                  <a:pt x="107432" y="138127"/>
                </a:cubicBezTo>
                <a:close/>
                <a:moveTo>
                  <a:pt x="128918" y="147335"/>
                </a:moveTo>
                <a:cubicBezTo>
                  <a:pt x="128918" y="142253"/>
                  <a:pt x="133045" y="138127"/>
                  <a:pt x="138127" y="138127"/>
                </a:cubicBezTo>
                <a:cubicBezTo>
                  <a:pt x="143209" y="138127"/>
                  <a:pt x="147335" y="142253"/>
                  <a:pt x="147335" y="147335"/>
                </a:cubicBezTo>
                <a:cubicBezTo>
                  <a:pt x="147335" y="152418"/>
                  <a:pt x="143209" y="156544"/>
                  <a:pt x="138127" y="156544"/>
                </a:cubicBezTo>
                <a:cubicBezTo>
                  <a:pt x="133045" y="156544"/>
                  <a:pt x="128918" y="152418"/>
                  <a:pt x="128918" y="147335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66" name="Text 64"/>
          <p:cNvSpPr/>
          <p:nvPr/>
        </p:nvSpPr>
        <p:spPr>
          <a:xfrm>
            <a:off x="11651259" y="6892022"/>
            <a:ext cx="1829414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SQL Server 2022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11016899" y="7460900"/>
            <a:ext cx="4538747" cy="990421"/>
          </a:xfrm>
          <a:custGeom>
            <a:avLst/>
            <a:gdLst/>
            <a:ahLst/>
            <a:cxnLst/>
            <a:rect l="l" t="t" r="r" b="b"/>
            <a:pathLst>
              <a:path w="4538747" h="990421">
                <a:moveTo>
                  <a:pt x="98220" y="0"/>
                </a:moveTo>
                <a:lnTo>
                  <a:pt x="4440527" y="0"/>
                </a:lnTo>
                <a:cubicBezTo>
                  <a:pt x="4494773" y="0"/>
                  <a:pt x="4538747" y="43975"/>
                  <a:pt x="4538747" y="98220"/>
                </a:cubicBezTo>
                <a:lnTo>
                  <a:pt x="4538747" y="892201"/>
                </a:lnTo>
                <a:cubicBezTo>
                  <a:pt x="4538747" y="946446"/>
                  <a:pt x="4494773" y="990421"/>
                  <a:pt x="4440527" y="990421"/>
                </a:cubicBezTo>
                <a:lnTo>
                  <a:pt x="98220" y="990421"/>
                </a:lnTo>
                <a:cubicBezTo>
                  <a:pt x="43975" y="990421"/>
                  <a:pt x="0" y="946446"/>
                  <a:pt x="0" y="892201"/>
                </a:cubicBezTo>
                <a:lnTo>
                  <a:pt x="0" y="98220"/>
                </a:lnTo>
                <a:cubicBezTo>
                  <a:pt x="0" y="44011"/>
                  <a:pt x="44011" y="0"/>
                  <a:pt x="98220" y="0"/>
                </a:cubicBezTo>
                <a:close/>
              </a:path>
            </a:pathLst>
          </a:custGeom>
          <a:solidFill>
            <a:srgbClr val="9EC5FE">
              <a:alpha val="5098"/>
            </a:srgbClr>
          </a:solidFill>
          <a:ln w="8467">
            <a:solidFill>
              <a:srgbClr val="9EC5FE">
                <a:alpha val="10196"/>
              </a:srgbClr>
            </a:solidFill>
            <a:prstDash val="solid"/>
          </a:ln>
        </p:spPr>
      </p:sp>
      <p:sp>
        <p:nvSpPr>
          <p:cNvPr id="68" name="Text 66"/>
          <p:cNvSpPr/>
          <p:nvPr/>
        </p:nvSpPr>
        <p:spPr>
          <a:xfrm>
            <a:off x="11168326" y="7636888"/>
            <a:ext cx="1682079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Products表记录数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5005568" y="7612332"/>
            <a:ext cx="527952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35" b="1" dirty="0">
                <a:solidFill>
                  <a:srgbClr val="9EC5FE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100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11192882" y="8078894"/>
            <a:ext cx="196447" cy="196447"/>
          </a:xfrm>
          <a:custGeom>
            <a:avLst/>
            <a:gdLst/>
            <a:ahLst/>
            <a:cxnLst/>
            <a:rect l="l" t="t" r="r" b="b"/>
            <a:pathLst>
              <a:path w="196447" h="196447">
                <a:moveTo>
                  <a:pt x="98224" y="196447"/>
                </a:moveTo>
                <a:cubicBezTo>
                  <a:pt x="152435" y="196447"/>
                  <a:pt x="196447" y="152435"/>
                  <a:pt x="196447" y="98224"/>
                </a:cubicBezTo>
                <a:cubicBezTo>
                  <a:pt x="196447" y="44013"/>
                  <a:pt x="152435" y="0"/>
                  <a:pt x="98224" y="0"/>
                </a:cubicBezTo>
                <a:cubicBezTo>
                  <a:pt x="44013" y="0"/>
                  <a:pt x="0" y="44013"/>
                  <a:pt x="0" y="98224"/>
                </a:cubicBezTo>
                <a:cubicBezTo>
                  <a:pt x="0" y="152435"/>
                  <a:pt x="44013" y="196447"/>
                  <a:pt x="98224" y="196447"/>
                </a:cubicBezTo>
                <a:close/>
                <a:moveTo>
                  <a:pt x="130607" y="81610"/>
                </a:moveTo>
                <a:lnTo>
                  <a:pt x="99912" y="130722"/>
                </a:lnTo>
                <a:cubicBezTo>
                  <a:pt x="98300" y="133292"/>
                  <a:pt x="95538" y="134904"/>
                  <a:pt x="92507" y="135057"/>
                </a:cubicBezTo>
                <a:cubicBezTo>
                  <a:pt x="89476" y="135211"/>
                  <a:pt x="86560" y="133830"/>
                  <a:pt x="84756" y="131374"/>
                </a:cubicBezTo>
                <a:lnTo>
                  <a:pt x="66339" y="106818"/>
                </a:lnTo>
                <a:cubicBezTo>
                  <a:pt x="63270" y="102751"/>
                  <a:pt x="64114" y="96996"/>
                  <a:pt x="68181" y="93926"/>
                </a:cubicBezTo>
                <a:cubicBezTo>
                  <a:pt x="72248" y="90857"/>
                  <a:pt x="78003" y="91701"/>
                  <a:pt x="81073" y="95768"/>
                </a:cubicBezTo>
                <a:lnTo>
                  <a:pt x="91432" y="109581"/>
                </a:lnTo>
                <a:lnTo>
                  <a:pt x="114991" y="71864"/>
                </a:lnTo>
                <a:cubicBezTo>
                  <a:pt x="117676" y="67567"/>
                  <a:pt x="123355" y="66224"/>
                  <a:pt x="127691" y="68948"/>
                </a:cubicBezTo>
                <a:cubicBezTo>
                  <a:pt x="132026" y="71673"/>
                  <a:pt x="133331" y="77313"/>
                  <a:pt x="130607" y="81648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71" name="Text 69"/>
          <p:cNvSpPr/>
          <p:nvPr/>
        </p:nvSpPr>
        <p:spPr>
          <a:xfrm>
            <a:off x="11512109" y="8054338"/>
            <a:ext cx="773511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同步正常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91118" y="491118"/>
            <a:ext cx="98224" cy="589341"/>
          </a:xfrm>
          <a:custGeom>
            <a:avLst/>
            <a:gdLst/>
            <a:ahLst/>
            <a:cxnLst/>
            <a:rect l="l" t="t" r="r" b="b"/>
            <a:pathLst>
              <a:path w="98224" h="589341">
                <a:moveTo>
                  <a:pt x="49112" y="0"/>
                </a:moveTo>
                <a:lnTo>
                  <a:pt x="49112" y="0"/>
                </a:lnTo>
                <a:cubicBezTo>
                  <a:pt x="76217" y="0"/>
                  <a:pt x="98224" y="22006"/>
                  <a:pt x="98224" y="49112"/>
                </a:cubicBezTo>
                <a:lnTo>
                  <a:pt x="98224" y="540230"/>
                </a:lnTo>
                <a:cubicBezTo>
                  <a:pt x="98224" y="567353"/>
                  <a:pt x="76235" y="589341"/>
                  <a:pt x="49112" y="589341"/>
                </a:cubicBezTo>
                <a:lnTo>
                  <a:pt x="49112" y="589341"/>
                </a:lnTo>
                <a:cubicBezTo>
                  <a:pt x="21988" y="589341"/>
                  <a:pt x="0" y="567353"/>
                  <a:pt x="0" y="540230"/>
                </a:cubicBezTo>
                <a:lnTo>
                  <a:pt x="0" y="49112"/>
                </a:lnTo>
                <a:cubicBezTo>
                  <a:pt x="0" y="22006"/>
                  <a:pt x="22006" y="0"/>
                  <a:pt x="49112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736677" y="491118"/>
            <a:ext cx="6188085" cy="58934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64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演示三：制造冲突场景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36677" y="1227795"/>
            <a:ext cx="15150985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3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模拟分布式环境下的并发写冲突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5210" y="1821229"/>
            <a:ext cx="7510010" cy="6576886"/>
          </a:xfrm>
          <a:custGeom>
            <a:avLst/>
            <a:gdLst/>
            <a:ahLst/>
            <a:cxnLst/>
            <a:rect l="l" t="t" r="r" b="b"/>
            <a:pathLst>
              <a:path w="7510010" h="6576886">
                <a:moveTo>
                  <a:pt x="196452" y="0"/>
                </a:moveTo>
                <a:lnTo>
                  <a:pt x="7313558" y="0"/>
                </a:lnTo>
                <a:cubicBezTo>
                  <a:pt x="7422056" y="0"/>
                  <a:pt x="7510010" y="87954"/>
                  <a:pt x="7510010" y="196452"/>
                </a:cubicBezTo>
                <a:lnTo>
                  <a:pt x="7510010" y="6380435"/>
                </a:lnTo>
                <a:cubicBezTo>
                  <a:pt x="7510010" y="6488932"/>
                  <a:pt x="7422056" y="6576886"/>
                  <a:pt x="7313558" y="6576886"/>
                </a:cubicBezTo>
                <a:lnTo>
                  <a:pt x="196452" y="6576886"/>
                </a:lnTo>
                <a:cubicBezTo>
                  <a:pt x="87954" y="6576886"/>
                  <a:pt x="0" y="6488932"/>
                  <a:pt x="0" y="6380435"/>
                </a:cubicBezTo>
                <a:lnTo>
                  <a:pt x="0" y="196452"/>
                </a:lnTo>
                <a:cubicBezTo>
                  <a:pt x="0" y="87954"/>
                  <a:pt x="87954" y="0"/>
                  <a:pt x="196452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4169" dist="12277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744862" y="2070884"/>
            <a:ext cx="589341" cy="589341"/>
          </a:xfrm>
          <a:custGeom>
            <a:avLst/>
            <a:gdLst/>
            <a:ahLst/>
            <a:cxnLst/>
            <a:rect l="l" t="t" r="r" b="b"/>
            <a:pathLst>
              <a:path w="589341" h="589341">
                <a:moveTo>
                  <a:pt x="147335" y="0"/>
                </a:moveTo>
                <a:lnTo>
                  <a:pt x="442006" y="0"/>
                </a:lnTo>
                <a:cubicBezTo>
                  <a:pt x="523377" y="0"/>
                  <a:pt x="589341" y="65964"/>
                  <a:pt x="589341" y="147335"/>
                </a:cubicBezTo>
                <a:lnTo>
                  <a:pt x="589341" y="442006"/>
                </a:lnTo>
                <a:cubicBezTo>
                  <a:pt x="589341" y="523377"/>
                  <a:pt x="523377" y="589341"/>
                  <a:pt x="442006" y="589341"/>
                </a:cubicBezTo>
                <a:lnTo>
                  <a:pt x="147335" y="589341"/>
                </a:lnTo>
                <a:cubicBezTo>
                  <a:pt x="65964" y="589341"/>
                  <a:pt x="0" y="523377"/>
                  <a:pt x="0" y="442006"/>
                </a:cubicBezTo>
                <a:lnTo>
                  <a:pt x="0" y="147335"/>
                </a:lnTo>
                <a:cubicBezTo>
                  <a:pt x="0" y="66019"/>
                  <a:pt x="66019" y="0"/>
                  <a:pt x="147335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916753" y="2242775"/>
            <a:ext cx="245559" cy="245559"/>
          </a:xfrm>
          <a:custGeom>
            <a:avLst/>
            <a:gdLst/>
            <a:ahLst/>
            <a:cxnLst/>
            <a:rect l="l" t="t" r="r" b="b"/>
            <a:pathLst>
              <a:path w="245559" h="245559">
                <a:moveTo>
                  <a:pt x="122779" y="0"/>
                </a:moveTo>
                <a:cubicBezTo>
                  <a:pt x="129830" y="0"/>
                  <a:pt x="136304" y="3885"/>
                  <a:pt x="139662" y="10072"/>
                </a:cubicBezTo>
                <a:lnTo>
                  <a:pt x="243257" y="201915"/>
                </a:lnTo>
                <a:cubicBezTo>
                  <a:pt x="246470" y="207862"/>
                  <a:pt x="246326" y="215056"/>
                  <a:pt x="242873" y="220859"/>
                </a:cubicBezTo>
                <a:cubicBezTo>
                  <a:pt x="239420" y="226662"/>
                  <a:pt x="233137" y="230211"/>
                  <a:pt x="226375" y="230211"/>
                </a:cubicBezTo>
                <a:lnTo>
                  <a:pt x="19184" y="230211"/>
                </a:lnTo>
                <a:cubicBezTo>
                  <a:pt x="12422" y="230211"/>
                  <a:pt x="6187" y="226662"/>
                  <a:pt x="2686" y="220859"/>
                </a:cubicBezTo>
                <a:cubicBezTo>
                  <a:pt x="-815" y="215056"/>
                  <a:pt x="-911" y="207862"/>
                  <a:pt x="2302" y="201915"/>
                </a:cubicBezTo>
                <a:lnTo>
                  <a:pt x="105897" y="10072"/>
                </a:lnTo>
                <a:cubicBezTo>
                  <a:pt x="109255" y="3885"/>
                  <a:pt x="115729" y="0"/>
                  <a:pt x="122779" y="0"/>
                </a:cubicBezTo>
                <a:close/>
                <a:moveTo>
                  <a:pt x="122779" y="80574"/>
                </a:moveTo>
                <a:cubicBezTo>
                  <a:pt x="116401" y="80574"/>
                  <a:pt x="111269" y="85706"/>
                  <a:pt x="111269" y="92085"/>
                </a:cubicBezTo>
                <a:lnTo>
                  <a:pt x="111269" y="145801"/>
                </a:lnTo>
                <a:cubicBezTo>
                  <a:pt x="111269" y="152179"/>
                  <a:pt x="116401" y="157311"/>
                  <a:pt x="122779" y="157311"/>
                </a:cubicBezTo>
                <a:cubicBezTo>
                  <a:pt x="129158" y="157311"/>
                  <a:pt x="134290" y="152179"/>
                  <a:pt x="134290" y="145801"/>
                </a:cubicBezTo>
                <a:lnTo>
                  <a:pt x="134290" y="92085"/>
                </a:lnTo>
                <a:cubicBezTo>
                  <a:pt x="134290" y="85706"/>
                  <a:pt x="129158" y="80574"/>
                  <a:pt x="122779" y="80574"/>
                </a:cubicBezTo>
                <a:close/>
                <a:moveTo>
                  <a:pt x="135585" y="184169"/>
                </a:moveTo>
                <a:cubicBezTo>
                  <a:pt x="135876" y="179416"/>
                  <a:pt x="133506" y="174894"/>
                  <a:pt x="129431" y="172429"/>
                </a:cubicBezTo>
                <a:cubicBezTo>
                  <a:pt x="125356" y="169964"/>
                  <a:pt x="120250" y="169964"/>
                  <a:pt x="116176" y="172429"/>
                </a:cubicBezTo>
                <a:cubicBezTo>
                  <a:pt x="112101" y="174894"/>
                  <a:pt x="109731" y="179416"/>
                  <a:pt x="110022" y="184169"/>
                </a:cubicBezTo>
                <a:cubicBezTo>
                  <a:pt x="109731" y="188922"/>
                  <a:pt x="112101" y="193445"/>
                  <a:pt x="116176" y="195909"/>
                </a:cubicBezTo>
                <a:cubicBezTo>
                  <a:pt x="120250" y="198374"/>
                  <a:pt x="125356" y="198374"/>
                  <a:pt x="129431" y="195909"/>
                </a:cubicBezTo>
                <a:cubicBezTo>
                  <a:pt x="133506" y="193445"/>
                  <a:pt x="135876" y="188922"/>
                  <a:pt x="135585" y="18416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481539" y="2169108"/>
            <a:ext cx="1915360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2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冲突制造步骤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4862" y="2856673"/>
            <a:ext cx="392894" cy="392894"/>
          </a:xfrm>
          <a:custGeom>
            <a:avLst/>
            <a:gdLst/>
            <a:ahLst/>
            <a:cxnLst/>
            <a:rect l="l" t="t" r="r" b="b"/>
            <a:pathLst>
              <a:path w="392894" h="392894">
                <a:moveTo>
                  <a:pt x="98224" y="0"/>
                </a:moveTo>
                <a:lnTo>
                  <a:pt x="294671" y="0"/>
                </a:lnTo>
                <a:cubicBezTo>
                  <a:pt x="348918" y="0"/>
                  <a:pt x="392894" y="43976"/>
                  <a:pt x="392894" y="98224"/>
                </a:cubicBezTo>
                <a:lnTo>
                  <a:pt x="392894" y="294671"/>
                </a:lnTo>
                <a:cubicBezTo>
                  <a:pt x="392894" y="348918"/>
                  <a:pt x="348918" y="392894"/>
                  <a:pt x="294671" y="392894"/>
                </a:cubicBezTo>
                <a:lnTo>
                  <a:pt x="98224" y="392894"/>
                </a:lnTo>
                <a:cubicBezTo>
                  <a:pt x="43976" y="392894"/>
                  <a:pt x="0" y="348918"/>
                  <a:pt x="0" y="294671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10" name="Text 8"/>
          <p:cNvSpPr/>
          <p:nvPr/>
        </p:nvSpPr>
        <p:spPr>
          <a:xfrm>
            <a:off x="695750" y="2856673"/>
            <a:ext cx="4911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85092" y="2856673"/>
            <a:ext cx="6568701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暂停Worker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85092" y="3200455"/>
            <a:ext cx="6556423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停止同步服务，制造时间窗口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285092" y="3576971"/>
            <a:ext cx="2302626" cy="278300"/>
          </a:xfrm>
          <a:custGeom>
            <a:avLst/>
            <a:gdLst/>
            <a:ahLst/>
            <a:cxnLst/>
            <a:rect l="l" t="t" r="r" b="b"/>
            <a:pathLst>
              <a:path w="2302626" h="278300">
                <a:moveTo>
                  <a:pt x="49112" y="0"/>
                </a:moveTo>
                <a:lnTo>
                  <a:pt x="2253515" y="0"/>
                </a:lnTo>
                <a:cubicBezTo>
                  <a:pt x="2280638" y="0"/>
                  <a:pt x="2302626" y="21988"/>
                  <a:pt x="2302626" y="49112"/>
                </a:cubicBezTo>
                <a:lnTo>
                  <a:pt x="2302626" y="229188"/>
                </a:lnTo>
                <a:cubicBezTo>
                  <a:pt x="2302626" y="256312"/>
                  <a:pt x="2280638" y="278300"/>
                  <a:pt x="2253515" y="278300"/>
                </a:cubicBezTo>
                <a:lnTo>
                  <a:pt x="49112" y="278300"/>
                </a:lnTo>
                <a:cubicBezTo>
                  <a:pt x="21988" y="278300"/>
                  <a:pt x="0" y="256312"/>
                  <a:pt x="0" y="229188"/>
                </a:cubicBezTo>
                <a:lnTo>
                  <a:pt x="0" y="49112"/>
                </a:lnTo>
                <a:cubicBezTo>
                  <a:pt x="0" y="22006"/>
                  <a:pt x="22006" y="0"/>
                  <a:pt x="49112" y="0"/>
                </a:cubicBezTo>
                <a:close/>
              </a:path>
            </a:pathLst>
          </a:custGeom>
          <a:solidFill>
            <a:srgbClr val="212529">
              <a:alpha val="5098"/>
            </a:srgbClr>
          </a:solidFill>
        </p:spPr>
      </p:sp>
      <p:sp>
        <p:nvSpPr>
          <p:cNvPr id="14" name="Text 12"/>
          <p:cNvSpPr/>
          <p:nvPr/>
        </p:nvSpPr>
        <p:spPr>
          <a:xfrm>
            <a:off x="1285092" y="3576971"/>
            <a:ext cx="2376294" cy="278300"/>
          </a:xfrm>
          <a:prstGeom prst="rect">
            <a:avLst/>
          </a:prstGeom>
          <a:noFill/>
        </p:spPr>
        <p:txBody>
          <a:bodyPr wrap="square" lIns="98224" tIns="49112" rIns="98224" bIns="49112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docker compose stop worker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44862" y="3986244"/>
            <a:ext cx="392894" cy="392894"/>
          </a:xfrm>
          <a:custGeom>
            <a:avLst/>
            <a:gdLst/>
            <a:ahLst/>
            <a:cxnLst/>
            <a:rect l="l" t="t" r="r" b="b"/>
            <a:pathLst>
              <a:path w="392894" h="392894">
                <a:moveTo>
                  <a:pt x="98224" y="0"/>
                </a:moveTo>
                <a:lnTo>
                  <a:pt x="294671" y="0"/>
                </a:lnTo>
                <a:cubicBezTo>
                  <a:pt x="348918" y="0"/>
                  <a:pt x="392894" y="43976"/>
                  <a:pt x="392894" y="98224"/>
                </a:cubicBezTo>
                <a:lnTo>
                  <a:pt x="392894" y="294671"/>
                </a:lnTo>
                <a:cubicBezTo>
                  <a:pt x="392894" y="348918"/>
                  <a:pt x="348918" y="392894"/>
                  <a:pt x="294671" y="392894"/>
                </a:cubicBezTo>
                <a:lnTo>
                  <a:pt x="98224" y="392894"/>
                </a:lnTo>
                <a:cubicBezTo>
                  <a:pt x="43976" y="392894"/>
                  <a:pt x="0" y="348918"/>
                  <a:pt x="0" y="294671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16" name="Text 14"/>
          <p:cNvSpPr/>
          <p:nvPr/>
        </p:nvSpPr>
        <p:spPr>
          <a:xfrm>
            <a:off x="695750" y="3986244"/>
            <a:ext cx="4911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85092" y="3986244"/>
            <a:ext cx="6568701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MySQL修改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85092" y="4330026"/>
            <a:ext cx="6556423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将P9001价格改为102，版本升至3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285092" y="4706542"/>
            <a:ext cx="2869714" cy="278300"/>
          </a:xfrm>
          <a:custGeom>
            <a:avLst/>
            <a:gdLst/>
            <a:ahLst/>
            <a:cxnLst/>
            <a:rect l="l" t="t" r="r" b="b"/>
            <a:pathLst>
              <a:path w="2869714" h="278300">
                <a:moveTo>
                  <a:pt x="49112" y="0"/>
                </a:moveTo>
                <a:lnTo>
                  <a:pt x="2820602" y="0"/>
                </a:lnTo>
                <a:cubicBezTo>
                  <a:pt x="2847726" y="0"/>
                  <a:pt x="2869714" y="21988"/>
                  <a:pt x="2869714" y="49112"/>
                </a:cubicBezTo>
                <a:lnTo>
                  <a:pt x="2869714" y="229188"/>
                </a:lnTo>
                <a:cubicBezTo>
                  <a:pt x="2869714" y="256312"/>
                  <a:pt x="2847726" y="278300"/>
                  <a:pt x="2820602" y="278300"/>
                </a:cubicBezTo>
                <a:lnTo>
                  <a:pt x="49112" y="278300"/>
                </a:lnTo>
                <a:cubicBezTo>
                  <a:pt x="21988" y="278300"/>
                  <a:pt x="0" y="256312"/>
                  <a:pt x="0" y="229188"/>
                </a:cubicBezTo>
                <a:lnTo>
                  <a:pt x="0" y="49112"/>
                </a:lnTo>
                <a:cubicBezTo>
                  <a:pt x="0" y="22006"/>
                  <a:pt x="22006" y="0"/>
                  <a:pt x="49112" y="0"/>
                </a:cubicBezTo>
                <a:close/>
              </a:path>
            </a:pathLst>
          </a:custGeom>
          <a:solidFill>
            <a:srgbClr val="212529">
              <a:alpha val="5098"/>
            </a:srgbClr>
          </a:solidFill>
        </p:spPr>
      </p:sp>
      <p:sp>
        <p:nvSpPr>
          <p:cNvPr id="20" name="Text 18"/>
          <p:cNvSpPr/>
          <p:nvPr/>
        </p:nvSpPr>
        <p:spPr>
          <a:xfrm>
            <a:off x="1285092" y="4706542"/>
            <a:ext cx="2943382" cy="278300"/>
          </a:xfrm>
          <a:prstGeom prst="rect">
            <a:avLst/>
          </a:prstGeom>
          <a:noFill/>
        </p:spPr>
        <p:txBody>
          <a:bodyPr wrap="square" lIns="98224" tIns="49112" rIns="98224" bIns="49112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UPDATE Products SET price=102 ...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44862" y="5115815"/>
            <a:ext cx="392894" cy="392894"/>
          </a:xfrm>
          <a:custGeom>
            <a:avLst/>
            <a:gdLst/>
            <a:ahLst/>
            <a:cxnLst/>
            <a:rect l="l" t="t" r="r" b="b"/>
            <a:pathLst>
              <a:path w="392894" h="392894">
                <a:moveTo>
                  <a:pt x="98224" y="0"/>
                </a:moveTo>
                <a:lnTo>
                  <a:pt x="294671" y="0"/>
                </a:lnTo>
                <a:cubicBezTo>
                  <a:pt x="348918" y="0"/>
                  <a:pt x="392894" y="43976"/>
                  <a:pt x="392894" y="98224"/>
                </a:cubicBezTo>
                <a:lnTo>
                  <a:pt x="392894" y="294671"/>
                </a:lnTo>
                <a:cubicBezTo>
                  <a:pt x="392894" y="348918"/>
                  <a:pt x="348918" y="392894"/>
                  <a:pt x="294671" y="392894"/>
                </a:cubicBezTo>
                <a:lnTo>
                  <a:pt x="98224" y="392894"/>
                </a:lnTo>
                <a:cubicBezTo>
                  <a:pt x="43976" y="392894"/>
                  <a:pt x="0" y="348918"/>
                  <a:pt x="0" y="294671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22" name="Text 20"/>
          <p:cNvSpPr/>
          <p:nvPr/>
        </p:nvSpPr>
        <p:spPr>
          <a:xfrm>
            <a:off x="695750" y="5115815"/>
            <a:ext cx="4911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85092" y="5115815"/>
            <a:ext cx="6568701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Postgres修改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285092" y="5459597"/>
            <a:ext cx="6556423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将P9001价格改为205，版本升至2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285092" y="5836113"/>
            <a:ext cx="2869714" cy="278300"/>
          </a:xfrm>
          <a:custGeom>
            <a:avLst/>
            <a:gdLst/>
            <a:ahLst/>
            <a:cxnLst/>
            <a:rect l="l" t="t" r="r" b="b"/>
            <a:pathLst>
              <a:path w="2869714" h="278300">
                <a:moveTo>
                  <a:pt x="49112" y="0"/>
                </a:moveTo>
                <a:lnTo>
                  <a:pt x="2820602" y="0"/>
                </a:lnTo>
                <a:cubicBezTo>
                  <a:pt x="2847726" y="0"/>
                  <a:pt x="2869714" y="21988"/>
                  <a:pt x="2869714" y="49112"/>
                </a:cubicBezTo>
                <a:lnTo>
                  <a:pt x="2869714" y="229188"/>
                </a:lnTo>
                <a:cubicBezTo>
                  <a:pt x="2869714" y="256312"/>
                  <a:pt x="2847726" y="278300"/>
                  <a:pt x="2820602" y="278300"/>
                </a:cubicBezTo>
                <a:lnTo>
                  <a:pt x="49112" y="278300"/>
                </a:lnTo>
                <a:cubicBezTo>
                  <a:pt x="21988" y="278300"/>
                  <a:pt x="0" y="256312"/>
                  <a:pt x="0" y="229188"/>
                </a:cubicBezTo>
                <a:lnTo>
                  <a:pt x="0" y="49112"/>
                </a:lnTo>
                <a:cubicBezTo>
                  <a:pt x="0" y="22006"/>
                  <a:pt x="22006" y="0"/>
                  <a:pt x="49112" y="0"/>
                </a:cubicBezTo>
                <a:close/>
              </a:path>
            </a:pathLst>
          </a:custGeom>
          <a:solidFill>
            <a:srgbClr val="212529">
              <a:alpha val="5098"/>
            </a:srgbClr>
          </a:solidFill>
        </p:spPr>
      </p:sp>
      <p:sp>
        <p:nvSpPr>
          <p:cNvPr id="26" name="Text 24"/>
          <p:cNvSpPr/>
          <p:nvPr/>
        </p:nvSpPr>
        <p:spPr>
          <a:xfrm>
            <a:off x="1285092" y="5836113"/>
            <a:ext cx="2943382" cy="278300"/>
          </a:xfrm>
          <a:prstGeom prst="rect">
            <a:avLst/>
          </a:prstGeom>
          <a:noFill/>
        </p:spPr>
        <p:txBody>
          <a:bodyPr wrap="square" lIns="98224" tIns="49112" rIns="98224" bIns="49112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UPDATE Products SET price=205 ...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44862" y="6245386"/>
            <a:ext cx="392894" cy="392894"/>
          </a:xfrm>
          <a:custGeom>
            <a:avLst/>
            <a:gdLst/>
            <a:ahLst/>
            <a:cxnLst/>
            <a:rect l="l" t="t" r="r" b="b"/>
            <a:pathLst>
              <a:path w="392894" h="392894">
                <a:moveTo>
                  <a:pt x="98224" y="0"/>
                </a:moveTo>
                <a:lnTo>
                  <a:pt x="294671" y="0"/>
                </a:lnTo>
                <a:cubicBezTo>
                  <a:pt x="348918" y="0"/>
                  <a:pt x="392894" y="43976"/>
                  <a:pt x="392894" y="98224"/>
                </a:cubicBezTo>
                <a:lnTo>
                  <a:pt x="392894" y="294671"/>
                </a:lnTo>
                <a:cubicBezTo>
                  <a:pt x="392894" y="348918"/>
                  <a:pt x="348918" y="392894"/>
                  <a:pt x="294671" y="392894"/>
                </a:cubicBezTo>
                <a:lnTo>
                  <a:pt x="98224" y="392894"/>
                </a:lnTo>
                <a:cubicBezTo>
                  <a:pt x="43976" y="392894"/>
                  <a:pt x="0" y="348918"/>
                  <a:pt x="0" y="294671"/>
                </a:cubicBezTo>
                <a:lnTo>
                  <a:pt x="0" y="98224"/>
                </a:lnTo>
                <a:cubicBezTo>
                  <a:pt x="0" y="44013"/>
                  <a:pt x="44013" y="0"/>
                  <a:pt x="98224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28" name="Text 26"/>
          <p:cNvSpPr/>
          <p:nvPr/>
        </p:nvSpPr>
        <p:spPr>
          <a:xfrm>
            <a:off x="695750" y="6245386"/>
            <a:ext cx="4911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85092" y="6245386"/>
            <a:ext cx="6568701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恢复Worker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85092" y="6589168"/>
            <a:ext cx="6556423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重启同步，检测版本冲突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285092" y="6965684"/>
            <a:ext cx="2383712" cy="278300"/>
          </a:xfrm>
          <a:custGeom>
            <a:avLst/>
            <a:gdLst/>
            <a:ahLst/>
            <a:cxnLst/>
            <a:rect l="l" t="t" r="r" b="b"/>
            <a:pathLst>
              <a:path w="2383712" h="278300">
                <a:moveTo>
                  <a:pt x="49112" y="0"/>
                </a:moveTo>
                <a:lnTo>
                  <a:pt x="2334600" y="0"/>
                </a:lnTo>
                <a:cubicBezTo>
                  <a:pt x="2361724" y="0"/>
                  <a:pt x="2383712" y="21988"/>
                  <a:pt x="2383712" y="49112"/>
                </a:cubicBezTo>
                <a:lnTo>
                  <a:pt x="2383712" y="229188"/>
                </a:lnTo>
                <a:cubicBezTo>
                  <a:pt x="2383712" y="256312"/>
                  <a:pt x="2361724" y="278300"/>
                  <a:pt x="2334600" y="278300"/>
                </a:cubicBezTo>
                <a:lnTo>
                  <a:pt x="49112" y="278300"/>
                </a:lnTo>
                <a:cubicBezTo>
                  <a:pt x="21988" y="278300"/>
                  <a:pt x="0" y="256312"/>
                  <a:pt x="0" y="229188"/>
                </a:cubicBezTo>
                <a:lnTo>
                  <a:pt x="0" y="49112"/>
                </a:lnTo>
                <a:cubicBezTo>
                  <a:pt x="0" y="22006"/>
                  <a:pt x="22006" y="0"/>
                  <a:pt x="49112" y="0"/>
                </a:cubicBezTo>
                <a:close/>
              </a:path>
            </a:pathLst>
          </a:custGeom>
          <a:solidFill>
            <a:srgbClr val="212529">
              <a:alpha val="5098"/>
            </a:srgbClr>
          </a:solidFill>
        </p:spPr>
      </p:sp>
      <p:sp>
        <p:nvSpPr>
          <p:cNvPr id="32" name="Text 30"/>
          <p:cNvSpPr/>
          <p:nvPr/>
        </p:nvSpPr>
        <p:spPr>
          <a:xfrm>
            <a:off x="1285092" y="6965684"/>
            <a:ext cx="2457380" cy="278300"/>
          </a:xfrm>
          <a:prstGeom prst="rect">
            <a:avLst/>
          </a:prstGeom>
          <a:noFill/>
        </p:spPr>
        <p:txBody>
          <a:bodyPr wrap="square" lIns="98224" tIns="49112" rIns="98224" bIns="49112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docker compose start worker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253465" y="1817136"/>
            <a:ext cx="7514103" cy="3179988"/>
          </a:xfrm>
          <a:custGeom>
            <a:avLst/>
            <a:gdLst/>
            <a:ahLst/>
            <a:cxnLst/>
            <a:rect l="l" t="t" r="r" b="b"/>
            <a:pathLst>
              <a:path w="7514103" h="3179988">
                <a:moveTo>
                  <a:pt x="196460" y="0"/>
                </a:moveTo>
                <a:lnTo>
                  <a:pt x="7317643" y="0"/>
                </a:lnTo>
                <a:cubicBezTo>
                  <a:pt x="7426145" y="0"/>
                  <a:pt x="7514103" y="87958"/>
                  <a:pt x="7514103" y="196460"/>
                </a:cubicBezTo>
                <a:lnTo>
                  <a:pt x="7514103" y="2983528"/>
                </a:lnTo>
                <a:cubicBezTo>
                  <a:pt x="7514103" y="3092030"/>
                  <a:pt x="7426145" y="3179988"/>
                  <a:pt x="7317643" y="3179988"/>
                </a:cubicBezTo>
                <a:lnTo>
                  <a:pt x="196460" y="3179988"/>
                </a:lnTo>
                <a:cubicBezTo>
                  <a:pt x="87958" y="3179988"/>
                  <a:pt x="0" y="3092030"/>
                  <a:pt x="0" y="2983528"/>
                </a:cubicBezTo>
                <a:lnTo>
                  <a:pt x="0" y="196460"/>
                </a:lnTo>
                <a:cubicBezTo>
                  <a:pt x="0" y="88031"/>
                  <a:pt x="88031" y="0"/>
                  <a:pt x="196460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84169" dist="12277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8499024" y="2062695"/>
            <a:ext cx="589341" cy="589341"/>
          </a:xfrm>
          <a:custGeom>
            <a:avLst/>
            <a:gdLst/>
            <a:ahLst/>
            <a:cxnLst/>
            <a:rect l="l" t="t" r="r" b="b"/>
            <a:pathLst>
              <a:path w="589341" h="589341">
                <a:moveTo>
                  <a:pt x="147335" y="0"/>
                </a:moveTo>
                <a:lnTo>
                  <a:pt x="442006" y="0"/>
                </a:lnTo>
                <a:cubicBezTo>
                  <a:pt x="523377" y="0"/>
                  <a:pt x="589341" y="65964"/>
                  <a:pt x="589341" y="147335"/>
                </a:cubicBezTo>
                <a:lnTo>
                  <a:pt x="589341" y="442006"/>
                </a:lnTo>
                <a:cubicBezTo>
                  <a:pt x="589341" y="523377"/>
                  <a:pt x="523377" y="589341"/>
                  <a:pt x="442006" y="589341"/>
                </a:cubicBezTo>
                <a:lnTo>
                  <a:pt x="147335" y="589341"/>
                </a:lnTo>
                <a:cubicBezTo>
                  <a:pt x="65964" y="589341"/>
                  <a:pt x="0" y="523377"/>
                  <a:pt x="0" y="442006"/>
                </a:cubicBezTo>
                <a:lnTo>
                  <a:pt x="0" y="147335"/>
                </a:lnTo>
                <a:cubicBezTo>
                  <a:pt x="0" y="66019"/>
                  <a:pt x="66019" y="0"/>
                  <a:pt x="14733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35" name="Shape 33"/>
          <p:cNvSpPr/>
          <p:nvPr/>
        </p:nvSpPr>
        <p:spPr>
          <a:xfrm>
            <a:off x="8670915" y="2234586"/>
            <a:ext cx="245559" cy="245559"/>
          </a:xfrm>
          <a:custGeom>
            <a:avLst/>
            <a:gdLst/>
            <a:ahLst/>
            <a:cxnLst/>
            <a:rect l="l" t="t" r="r" b="b"/>
            <a:pathLst>
              <a:path w="245559" h="245559">
                <a:moveTo>
                  <a:pt x="122779" y="245559"/>
                </a:moveTo>
                <a:cubicBezTo>
                  <a:pt x="190543" y="245559"/>
                  <a:pt x="245559" y="190543"/>
                  <a:pt x="245559" y="122779"/>
                </a:cubicBezTo>
                <a:cubicBezTo>
                  <a:pt x="245559" y="55016"/>
                  <a:pt x="190543" y="0"/>
                  <a:pt x="122779" y="0"/>
                </a:cubicBezTo>
                <a:cubicBezTo>
                  <a:pt x="55016" y="0"/>
                  <a:pt x="0" y="55016"/>
                  <a:pt x="0" y="122779"/>
                </a:cubicBezTo>
                <a:cubicBezTo>
                  <a:pt x="0" y="190543"/>
                  <a:pt x="55016" y="245559"/>
                  <a:pt x="122779" y="245559"/>
                </a:cubicBezTo>
                <a:close/>
                <a:moveTo>
                  <a:pt x="107432" y="76737"/>
                </a:moveTo>
                <a:cubicBezTo>
                  <a:pt x="107432" y="68267"/>
                  <a:pt x="114309" y="61390"/>
                  <a:pt x="122779" y="61390"/>
                </a:cubicBezTo>
                <a:cubicBezTo>
                  <a:pt x="131250" y="61390"/>
                  <a:pt x="138127" y="68267"/>
                  <a:pt x="138127" y="76737"/>
                </a:cubicBezTo>
                <a:cubicBezTo>
                  <a:pt x="138127" y="85208"/>
                  <a:pt x="131250" y="92085"/>
                  <a:pt x="122779" y="92085"/>
                </a:cubicBezTo>
                <a:cubicBezTo>
                  <a:pt x="114309" y="92085"/>
                  <a:pt x="107432" y="85208"/>
                  <a:pt x="107432" y="76737"/>
                </a:cubicBezTo>
                <a:close/>
                <a:moveTo>
                  <a:pt x="103595" y="107432"/>
                </a:moveTo>
                <a:lnTo>
                  <a:pt x="126616" y="107432"/>
                </a:lnTo>
                <a:cubicBezTo>
                  <a:pt x="132995" y="107432"/>
                  <a:pt x="138127" y="112564"/>
                  <a:pt x="138127" y="118943"/>
                </a:cubicBezTo>
                <a:lnTo>
                  <a:pt x="138127" y="161148"/>
                </a:lnTo>
                <a:lnTo>
                  <a:pt x="141964" y="161148"/>
                </a:lnTo>
                <a:cubicBezTo>
                  <a:pt x="148343" y="161148"/>
                  <a:pt x="153474" y="166280"/>
                  <a:pt x="153474" y="172659"/>
                </a:cubicBezTo>
                <a:cubicBezTo>
                  <a:pt x="153474" y="179037"/>
                  <a:pt x="148343" y="184169"/>
                  <a:pt x="141964" y="184169"/>
                </a:cubicBezTo>
                <a:lnTo>
                  <a:pt x="103595" y="184169"/>
                </a:lnTo>
                <a:cubicBezTo>
                  <a:pt x="97216" y="184169"/>
                  <a:pt x="92085" y="179037"/>
                  <a:pt x="92085" y="172659"/>
                </a:cubicBezTo>
                <a:cubicBezTo>
                  <a:pt x="92085" y="166280"/>
                  <a:pt x="97216" y="161148"/>
                  <a:pt x="103595" y="161148"/>
                </a:cubicBezTo>
                <a:lnTo>
                  <a:pt x="115106" y="161148"/>
                </a:lnTo>
                <a:lnTo>
                  <a:pt x="115106" y="130453"/>
                </a:lnTo>
                <a:lnTo>
                  <a:pt x="103595" y="130453"/>
                </a:lnTo>
                <a:cubicBezTo>
                  <a:pt x="97216" y="130453"/>
                  <a:pt x="92085" y="125321"/>
                  <a:pt x="92085" y="118943"/>
                </a:cubicBezTo>
                <a:cubicBezTo>
                  <a:pt x="92085" y="112564"/>
                  <a:pt x="97216" y="107432"/>
                  <a:pt x="103595" y="107432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6" name="Text 34"/>
          <p:cNvSpPr/>
          <p:nvPr/>
        </p:nvSpPr>
        <p:spPr>
          <a:xfrm>
            <a:off x="9235701" y="2160918"/>
            <a:ext cx="13260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2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冲突条件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503117" y="2852576"/>
            <a:ext cx="7018892" cy="892197"/>
          </a:xfrm>
          <a:custGeom>
            <a:avLst/>
            <a:gdLst/>
            <a:ahLst/>
            <a:cxnLst/>
            <a:rect l="l" t="t" r="r" b="b"/>
            <a:pathLst>
              <a:path w="7018892" h="892197">
                <a:moveTo>
                  <a:pt x="98222" y="0"/>
                </a:moveTo>
                <a:lnTo>
                  <a:pt x="6920670" y="0"/>
                </a:lnTo>
                <a:cubicBezTo>
                  <a:pt x="6974917" y="0"/>
                  <a:pt x="7018892" y="43975"/>
                  <a:pt x="7018892" y="98222"/>
                </a:cubicBezTo>
                <a:lnTo>
                  <a:pt x="7018892" y="793975"/>
                </a:lnTo>
                <a:cubicBezTo>
                  <a:pt x="7018892" y="848222"/>
                  <a:pt x="6974917" y="892197"/>
                  <a:pt x="6920670" y="892197"/>
                </a:cubicBezTo>
                <a:lnTo>
                  <a:pt x="98222" y="892197"/>
                </a:lnTo>
                <a:cubicBezTo>
                  <a:pt x="43975" y="892197"/>
                  <a:pt x="0" y="848222"/>
                  <a:pt x="0" y="793975"/>
                </a:cubicBezTo>
                <a:lnTo>
                  <a:pt x="0" y="98222"/>
                </a:lnTo>
                <a:cubicBezTo>
                  <a:pt x="0" y="44012"/>
                  <a:pt x="44012" y="0"/>
                  <a:pt x="9822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8699053" y="3028564"/>
            <a:ext cx="193378" cy="221003"/>
          </a:xfrm>
          <a:custGeom>
            <a:avLst/>
            <a:gdLst/>
            <a:ahLst/>
            <a:cxnLst/>
            <a:rect l="l" t="t" r="r" b="b"/>
            <a:pathLst>
              <a:path w="193378" h="221003">
                <a:moveTo>
                  <a:pt x="193378" y="88833"/>
                </a:moveTo>
                <a:cubicBezTo>
                  <a:pt x="186989" y="93063"/>
                  <a:pt x="179651" y="96473"/>
                  <a:pt x="172011" y="99192"/>
                </a:cubicBezTo>
                <a:cubicBezTo>
                  <a:pt x="151724" y="106444"/>
                  <a:pt x="125091" y="110502"/>
                  <a:pt x="96689" y="110502"/>
                </a:cubicBezTo>
                <a:cubicBezTo>
                  <a:pt x="68286" y="110502"/>
                  <a:pt x="41611" y="106401"/>
                  <a:pt x="21367" y="99192"/>
                </a:cubicBezTo>
                <a:cubicBezTo>
                  <a:pt x="13770" y="96473"/>
                  <a:pt x="6388" y="93063"/>
                  <a:pt x="0" y="88833"/>
                </a:cubicBezTo>
                <a:lnTo>
                  <a:pt x="0" y="124314"/>
                </a:lnTo>
                <a:cubicBezTo>
                  <a:pt x="0" y="143393"/>
                  <a:pt x="43294" y="158846"/>
                  <a:pt x="96689" y="158846"/>
                </a:cubicBezTo>
                <a:cubicBezTo>
                  <a:pt x="150083" y="158846"/>
                  <a:pt x="193378" y="143393"/>
                  <a:pt x="193378" y="124314"/>
                </a:cubicBezTo>
                <a:lnTo>
                  <a:pt x="193378" y="88833"/>
                </a:lnTo>
                <a:close/>
                <a:moveTo>
                  <a:pt x="193378" y="55251"/>
                </a:moveTo>
                <a:lnTo>
                  <a:pt x="193378" y="34532"/>
                </a:lnTo>
                <a:cubicBezTo>
                  <a:pt x="193378" y="15453"/>
                  <a:pt x="150083" y="0"/>
                  <a:pt x="96689" y="0"/>
                </a:cubicBezTo>
                <a:cubicBezTo>
                  <a:pt x="43294" y="0"/>
                  <a:pt x="0" y="15453"/>
                  <a:pt x="0" y="34532"/>
                </a:cubicBezTo>
                <a:lnTo>
                  <a:pt x="0" y="55251"/>
                </a:lnTo>
                <a:cubicBezTo>
                  <a:pt x="0" y="74330"/>
                  <a:pt x="43294" y="89782"/>
                  <a:pt x="96689" y="89782"/>
                </a:cubicBezTo>
                <a:cubicBezTo>
                  <a:pt x="150083" y="89782"/>
                  <a:pt x="193378" y="74330"/>
                  <a:pt x="193378" y="55251"/>
                </a:cubicBezTo>
                <a:close/>
                <a:moveTo>
                  <a:pt x="172011" y="168256"/>
                </a:moveTo>
                <a:cubicBezTo>
                  <a:pt x="151767" y="175464"/>
                  <a:pt x="125134" y="179565"/>
                  <a:pt x="96689" y="179565"/>
                </a:cubicBezTo>
                <a:cubicBezTo>
                  <a:pt x="68243" y="179565"/>
                  <a:pt x="41611" y="175464"/>
                  <a:pt x="21367" y="168256"/>
                </a:cubicBezTo>
                <a:cubicBezTo>
                  <a:pt x="13770" y="165536"/>
                  <a:pt x="6388" y="162126"/>
                  <a:pt x="0" y="157896"/>
                </a:cubicBezTo>
                <a:lnTo>
                  <a:pt x="0" y="186471"/>
                </a:lnTo>
                <a:cubicBezTo>
                  <a:pt x="0" y="205550"/>
                  <a:pt x="43294" y="221003"/>
                  <a:pt x="96689" y="221003"/>
                </a:cubicBezTo>
                <a:cubicBezTo>
                  <a:pt x="150083" y="221003"/>
                  <a:pt x="193378" y="205550"/>
                  <a:pt x="193378" y="186471"/>
                </a:cubicBezTo>
                <a:lnTo>
                  <a:pt x="193378" y="157896"/>
                </a:lnTo>
                <a:cubicBezTo>
                  <a:pt x="186989" y="162126"/>
                  <a:pt x="179651" y="165536"/>
                  <a:pt x="172011" y="168256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9" name="Text 37"/>
          <p:cNvSpPr/>
          <p:nvPr/>
        </p:nvSpPr>
        <p:spPr>
          <a:xfrm>
            <a:off x="9078134" y="3004008"/>
            <a:ext cx="2418755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目标库版本 ≠ 源库版本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078134" y="3347791"/>
            <a:ext cx="2406477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MySQL版本3，Postgres版本2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503117" y="3851178"/>
            <a:ext cx="7018892" cy="892197"/>
          </a:xfrm>
          <a:custGeom>
            <a:avLst/>
            <a:gdLst/>
            <a:ahLst/>
            <a:cxnLst/>
            <a:rect l="l" t="t" r="r" b="b"/>
            <a:pathLst>
              <a:path w="7018892" h="892197">
                <a:moveTo>
                  <a:pt x="98222" y="0"/>
                </a:moveTo>
                <a:lnTo>
                  <a:pt x="6920670" y="0"/>
                </a:lnTo>
                <a:cubicBezTo>
                  <a:pt x="6974917" y="0"/>
                  <a:pt x="7018892" y="43975"/>
                  <a:pt x="7018892" y="98222"/>
                </a:cubicBezTo>
                <a:lnTo>
                  <a:pt x="7018892" y="793975"/>
                </a:lnTo>
                <a:cubicBezTo>
                  <a:pt x="7018892" y="848222"/>
                  <a:pt x="6974917" y="892197"/>
                  <a:pt x="6920670" y="892197"/>
                </a:cubicBezTo>
                <a:lnTo>
                  <a:pt x="98222" y="892197"/>
                </a:lnTo>
                <a:cubicBezTo>
                  <a:pt x="43975" y="892197"/>
                  <a:pt x="0" y="848222"/>
                  <a:pt x="0" y="793975"/>
                </a:cubicBezTo>
                <a:lnTo>
                  <a:pt x="0" y="98222"/>
                </a:lnTo>
                <a:cubicBezTo>
                  <a:pt x="0" y="44012"/>
                  <a:pt x="44012" y="0"/>
                  <a:pt x="9822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8699053" y="4027166"/>
            <a:ext cx="193378" cy="221003"/>
          </a:xfrm>
          <a:custGeom>
            <a:avLst/>
            <a:gdLst/>
            <a:ahLst/>
            <a:cxnLst/>
            <a:rect l="l" t="t" r="r" b="b"/>
            <a:pathLst>
              <a:path w="193378" h="221003">
                <a:moveTo>
                  <a:pt x="34532" y="44891"/>
                </a:moveTo>
                <a:cubicBezTo>
                  <a:pt x="40249" y="44891"/>
                  <a:pt x="44891" y="40249"/>
                  <a:pt x="44891" y="34532"/>
                </a:cubicBezTo>
                <a:cubicBezTo>
                  <a:pt x="44891" y="28814"/>
                  <a:pt x="40249" y="24172"/>
                  <a:pt x="34532" y="24172"/>
                </a:cubicBezTo>
                <a:cubicBezTo>
                  <a:pt x="28814" y="24172"/>
                  <a:pt x="24172" y="28814"/>
                  <a:pt x="24172" y="34532"/>
                </a:cubicBezTo>
                <a:cubicBezTo>
                  <a:pt x="24172" y="40249"/>
                  <a:pt x="28814" y="44891"/>
                  <a:pt x="34532" y="44891"/>
                </a:cubicBezTo>
                <a:close/>
                <a:moveTo>
                  <a:pt x="69063" y="34532"/>
                </a:moveTo>
                <a:cubicBezTo>
                  <a:pt x="69063" y="48690"/>
                  <a:pt x="60560" y="60862"/>
                  <a:pt x="48344" y="66171"/>
                </a:cubicBezTo>
                <a:lnTo>
                  <a:pt x="48344" y="96689"/>
                </a:lnTo>
                <a:lnTo>
                  <a:pt x="124314" y="96689"/>
                </a:lnTo>
                <a:cubicBezTo>
                  <a:pt x="135753" y="96689"/>
                  <a:pt x="145033" y="87408"/>
                  <a:pt x="145033" y="75970"/>
                </a:cubicBezTo>
                <a:lnTo>
                  <a:pt x="145033" y="66171"/>
                </a:lnTo>
                <a:cubicBezTo>
                  <a:pt x="132818" y="60862"/>
                  <a:pt x="124314" y="48690"/>
                  <a:pt x="124314" y="34532"/>
                </a:cubicBezTo>
                <a:cubicBezTo>
                  <a:pt x="124314" y="15453"/>
                  <a:pt x="139767" y="0"/>
                  <a:pt x="158846" y="0"/>
                </a:cubicBezTo>
                <a:cubicBezTo>
                  <a:pt x="177925" y="0"/>
                  <a:pt x="193378" y="15453"/>
                  <a:pt x="193378" y="34532"/>
                </a:cubicBezTo>
                <a:cubicBezTo>
                  <a:pt x="193378" y="48690"/>
                  <a:pt x="184874" y="60862"/>
                  <a:pt x="172659" y="66171"/>
                </a:cubicBezTo>
                <a:lnTo>
                  <a:pt x="172659" y="75970"/>
                </a:lnTo>
                <a:cubicBezTo>
                  <a:pt x="172659" y="102689"/>
                  <a:pt x="151033" y="124314"/>
                  <a:pt x="124314" y="124314"/>
                </a:cubicBezTo>
                <a:lnTo>
                  <a:pt x="48344" y="124314"/>
                </a:lnTo>
                <a:lnTo>
                  <a:pt x="48344" y="154832"/>
                </a:lnTo>
                <a:cubicBezTo>
                  <a:pt x="60560" y="160141"/>
                  <a:pt x="69063" y="172313"/>
                  <a:pt x="69063" y="186471"/>
                </a:cubicBezTo>
                <a:cubicBezTo>
                  <a:pt x="69063" y="205550"/>
                  <a:pt x="53610" y="221003"/>
                  <a:pt x="34532" y="221003"/>
                </a:cubicBezTo>
                <a:cubicBezTo>
                  <a:pt x="15453" y="221003"/>
                  <a:pt x="0" y="205550"/>
                  <a:pt x="0" y="186471"/>
                </a:cubicBezTo>
                <a:cubicBezTo>
                  <a:pt x="0" y="172313"/>
                  <a:pt x="8503" y="160141"/>
                  <a:pt x="20719" y="154832"/>
                </a:cubicBezTo>
                <a:lnTo>
                  <a:pt x="20719" y="66215"/>
                </a:lnTo>
                <a:cubicBezTo>
                  <a:pt x="8503" y="60862"/>
                  <a:pt x="0" y="48690"/>
                  <a:pt x="0" y="34532"/>
                </a:cubicBezTo>
                <a:cubicBezTo>
                  <a:pt x="0" y="15453"/>
                  <a:pt x="15453" y="0"/>
                  <a:pt x="34532" y="0"/>
                </a:cubicBezTo>
                <a:cubicBezTo>
                  <a:pt x="53610" y="0"/>
                  <a:pt x="69063" y="15453"/>
                  <a:pt x="69063" y="34532"/>
                </a:cubicBezTo>
                <a:close/>
                <a:moveTo>
                  <a:pt x="169205" y="34532"/>
                </a:moveTo>
                <a:cubicBezTo>
                  <a:pt x="169205" y="28814"/>
                  <a:pt x="164563" y="24172"/>
                  <a:pt x="158846" y="24172"/>
                </a:cubicBezTo>
                <a:cubicBezTo>
                  <a:pt x="153128" y="24172"/>
                  <a:pt x="148486" y="28814"/>
                  <a:pt x="148486" y="34532"/>
                </a:cubicBezTo>
                <a:cubicBezTo>
                  <a:pt x="148486" y="40249"/>
                  <a:pt x="153128" y="44891"/>
                  <a:pt x="158846" y="44891"/>
                </a:cubicBezTo>
                <a:cubicBezTo>
                  <a:pt x="164563" y="44891"/>
                  <a:pt x="169205" y="40249"/>
                  <a:pt x="169205" y="34532"/>
                </a:cubicBezTo>
                <a:close/>
                <a:moveTo>
                  <a:pt x="34532" y="196831"/>
                </a:moveTo>
                <a:cubicBezTo>
                  <a:pt x="40249" y="196831"/>
                  <a:pt x="44891" y="192189"/>
                  <a:pt x="44891" y="186471"/>
                </a:cubicBezTo>
                <a:cubicBezTo>
                  <a:pt x="44891" y="180754"/>
                  <a:pt x="40249" y="176112"/>
                  <a:pt x="34532" y="176112"/>
                </a:cubicBezTo>
                <a:cubicBezTo>
                  <a:pt x="28814" y="176112"/>
                  <a:pt x="24172" y="180754"/>
                  <a:pt x="24172" y="186471"/>
                </a:cubicBezTo>
                <a:cubicBezTo>
                  <a:pt x="24172" y="192189"/>
                  <a:pt x="28814" y="196831"/>
                  <a:pt x="34532" y="196831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43" name="Text 41"/>
          <p:cNvSpPr/>
          <p:nvPr/>
        </p:nvSpPr>
        <p:spPr>
          <a:xfrm>
            <a:off x="9078134" y="4002610"/>
            <a:ext cx="1817136" cy="2946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数据来源不同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078134" y="4346393"/>
            <a:ext cx="1804858" cy="2455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来自不同数据库的更新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257558" y="5242687"/>
            <a:ext cx="7510010" cy="3163617"/>
          </a:xfrm>
          <a:custGeom>
            <a:avLst/>
            <a:gdLst/>
            <a:ahLst/>
            <a:cxnLst/>
            <a:rect l="l" t="t" r="r" b="b"/>
            <a:pathLst>
              <a:path w="7510010" h="3163617">
                <a:moveTo>
                  <a:pt x="196461" y="0"/>
                </a:moveTo>
                <a:lnTo>
                  <a:pt x="7313549" y="0"/>
                </a:lnTo>
                <a:cubicBezTo>
                  <a:pt x="7422052" y="0"/>
                  <a:pt x="7510010" y="87958"/>
                  <a:pt x="7510010" y="196461"/>
                </a:cubicBezTo>
                <a:lnTo>
                  <a:pt x="7510010" y="2967157"/>
                </a:lnTo>
                <a:cubicBezTo>
                  <a:pt x="7510010" y="3075659"/>
                  <a:pt x="7422052" y="3163617"/>
                  <a:pt x="7313549" y="3163617"/>
                </a:cubicBezTo>
                <a:lnTo>
                  <a:pt x="196461" y="3163617"/>
                </a:lnTo>
                <a:cubicBezTo>
                  <a:pt x="87958" y="3163617"/>
                  <a:pt x="0" y="3075659"/>
                  <a:pt x="0" y="2967157"/>
                </a:cubicBezTo>
                <a:lnTo>
                  <a:pt x="0" y="196461"/>
                </a:lnTo>
                <a:cubicBezTo>
                  <a:pt x="0" y="88031"/>
                  <a:pt x="88031" y="0"/>
                  <a:pt x="196461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4169" dist="12277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6" name="Shape 44"/>
          <p:cNvSpPr/>
          <p:nvPr/>
        </p:nvSpPr>
        <p:spPr>
          <a:xfrm>
            <a:off x="8507210" y="5492330"/>
            <a:ext cx="589341" cy="589341"/>
          </a:xfrm>
          <a:custGeom>
            <a:avLst/>
            <a:gdLst/>
            <a:ahLst/>
            <a:cxnLst/>
            <a:rect l="l" t="t" r="r" b="b"/>
            <a:pathLst>
              <a:path w="589341" h="589341">
                <a:moveTo>
                  <a:pt x="147335" y="0"/>
                </a:moveTo>
                <a:lnTo>
                  <a:pt x="442006" y="0"/>
                </a:lnTo>
                <a:cubicBezTo>
                  <a:pt x="523377" y="0"/>
                  <a:pt x="589341" y="65964"/>
                  <a:pt x="589341" y="147335"/>
                </a:cubicBezTo>
                <a:lnTo>
                  <a:pt x="589341" y="442006"/>
                </a:lnTo>
                <a:cubicBezTo>
                  <a:pt x="589341" y="523377"/>
                  <a:pt x="523377" y="589341"/>
                  <a:pt x="442006" y="589341"/>
                </a:cubicBezTo>
                <a:lnTo>
                  <a:pt x="147335" y="589341"/>
                </a:lnTo>
                <a:cubicBezTo>
                  <a:pt x="65964" y="589341"/>
                  <a:pt x="0" y="523377"/>
                  <a:pt x="0" y="442006"/>
                </a:cubicBezTo>
                <a:lnTo>
                  <a:pt x="0" y="147335"/>
                </a:lnTo>
                <a:cubicBezTo>
                  <a:pt x="0" y="66019"/>
                  <a:pt x="66019" y="0"/>
                  <a:pt x="147335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47" name="Shape 45"/>
          <p:cNvSpPr/>
          <p:nvPr/>
        </p:nvSpPr>
        <p:spPr>
          <a:xfrm>
            <a:off x="8679101" y="5664222"/>
            <a:ext cx="245559" cy="245559"/>
          </a:xfrm>
          <a:custGeom>
            <a:avLst/>
            <a:gdLst/>
            <a:ahLst/>
            <a:cxnLst/>
            <a:rect l="l" t="t" r="r" b="b"/>
            <a:pathLst>
              <a:path w="245559" h="245559">
                <a:moveTo>
                  <a:pt x="122779" y="0"/>
                </a:moveTo>
                <a:cubicBezTo>
                  <a:pt x="124986" y="0"/>
                  <a:pt x="127192" y="480"/>
                  <a:pt x="129206" y="1391"/>
                </a:cubicBezTo>
                <a:lnTo>
                  <a:pt x="219564" y="39711"/>
                </a:lnTo>
                <a:cubicBezTo>
                  <a:pt x="230116" y="44172"/>
                  <a:pt x="237981" y="54579"/>
                  <a:pt x="237933" y="67145"/>
                </a:cubicBezTo>
                <a:cubicBezTo>
                  <a:pt x="237693" y="114722"/>
                  <a:pt x="218125" y="201771"/>
                  <a:pt x="135489" y="241338"/>
                </a:cubicBezTo>
                <a:cubicBezTo>
                  <a:pt x="127480" y="245175"/>
                  <a:pt x="118175" y="245175"/>
                  <a:pt x="110166" y="241338"/>
                </a:cubicBezTo>
                <a:cubicBezTo>
                  <a:pt x="27481" y="201771"/>
                  <a:pt x="7961" y="114722"/>
                  <a:pt x="7722" y="67145"/>
                </a:cubicBezTo>
                <a:cubicBezTo>
                  <a:pt x="7674" y="54579"/>
                  <a:pt x="15539" y="44172"/>
                  <a:pt x="26091" y="39711"/>
                </a:cubicBezTo>
                <a:lnTo>
                  <a:pt x="116401" y="1391"/>
                </a:lnTo>
                <a:cubicBezTo>
                  <a:pt x="118415" y="480"/>
                  <a:pt x="120573" y="0"/>
                  <a:pt x="122779" y="0"/>
                </a:cubicBezTo>
                <a:close/>
                <a:moveTo>
                  <a:pt x="122779" y="32038"/>
                </a:moveTo>
                <a:lnTo>
                  <a:pt x="122779" y="213377"/>
                </a:lnTo>
                <a:cubicBezTo>
                  <a:pt x="188965" y="181340"/>
                  <a:pt x="206759" y="110358"/>
                  <a:pt x="207190" y="67864"/>
                </a:cubicBezTo>
                <a:lnTo>
                  <a:pt x="122779" y="32086"/>
                </a:lnTo>
                <a:lnTo>
                  <a:pt x="122779" y="32086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48" name="Text 46"/>
          <p:cNvSpPr/>
          <p:nvPr/>
        </p:nvSpPr>
        <p:spPr>
          <a:xfrm>
            <a:off x="9243886" y="5590554"/>
            <a:ext cx="1326018" cy="3928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2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检测机制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511302" y="6282212"/>
            <a:ext cx="7006614" cy="1862155"/>
          </a:xfrm>
          <a:custGeom>
            <a:avLst/>
            <a:gdLst/>
            <a:ahLst/>
            <a:cxnLst/>
            <a:rect l="l" t="t" r="r" b="b"/>
            <a:pathLst>
              <a:path w="7006614" h="1862155">
                <a:moveTo>
                  <a:pt x="147334" y="0"/>
                </a:moveTo>
                <a:lnTo>
                  <a:pt x="6859281" y="0"/>
                </a:lnTo>
                <a:cubicBezTo>
                  <a:pt x="6940651" y="0"/>
                  <a:pt x="7006614" y="65964"/>
                  <a:pt x="7006614" y="147334"/>
                </a:cubicBezTo>
                <a:lnTo>
                  <a:pt x="7006614" y="1714821"/>
                </a:lnTo>
                <a:cubicBezTo>
                  <a:pt x="7006614" y="1796192"/>
                  <a:pt x="6940651" y="1862155"/>
                  <a:pt x="6859281" y="1862155"/>
                </a:cubicBezTo>
                <a:lnTo>
                  <a:pt x="147334" y="1862155"/>
                </a:lnTo>
                <a:cubicBezTo>
                  <a:pt x="65964" y="1862155"/>
                  <a:pt x="0" y="1796192"/>
                  <a:pt x="0" y="1714821"/>
                </a:cubicBezTo>
                <a:lnTo>
                  <a:pt x="0" y="147334"/>
                </a:lnTo>
                <a:cubicBezTo>
                  <a:pt x="0" y="65964"/>
                  <a:pt x="65964" y="0"/>
                  <a:pt x="147334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4ADE80">
                  <a:alpha val="10000"/>
                </a:srgbClr>
              </a:gs>
            </a:gsLst>
            <a:lin ang="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711842" y="6482755"/>
            <a:ext cx="6703758" cy="31922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45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系统通过</a:t>
            </a:r>
            <a:r>
              <a:rPr lang="en-US" sz="1545" b="1" dirty="0">
                <a:solidFill>
                  <a:srgbClr val="5E7CE8"/>
                </a:solidFill>
                <a:highlight>
                  <a:srgbClr val="5E7CE8">
                    <a:alpha val="2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版本号对比 </a:t>
            </a:r>
            <a:r>
              <a:rPr lang="en-US" sz="1545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检测冲突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715935" y="6953410"/>
            <a:ext cx="2132270" cy="990421"/>
          </a:xfrm>
          <a:custGeom>
            <a:avLst/>
            <a:gdLst/>
            <a:ahLst/>
            <a:cxnLst/>
            <a:rect l="l" t="t" r="r" b="b"/>
            <a:pathLst>
              <a:path w="2132270" h="990421">
                <a:moveTo>
                  <a:pt x="98220" y="0"/>
                </a:moveTo>
                <a:lnTo>
                  <a:pt x="2034050" y="0"/>
                </a:lnTo>
                <a:cubicBezTo>
                  <a:pt x="2088295" y="0"/>
                  <a:pt x="2132270" y="43975"/>
                  <a:pt x="2132270" y="98220"/>
                </a:cubicBezTo>
                <a:lnTo>
                  <a:pt x="2132270" y="892201"/>
                </a:lnTo>
                <a:cubicBezTo>
                  <a:pt x="2132270" y="946446"/>
                  <a:pt x="2088295" y="990421"/>
                  <a:pt x="2034050" y="990421"/>
                </a:cubicBezTo>
                <a:lnTo>
                  <a:pt x="98220" y="990421"/>
                </a:lnTo>
                <a:cubicBezTo>
                  <a:pt x="43975" y="990421"/>
                  <a:pt x="0" y="946446"/>
                  <a:pt x="0" y="892201"/>
                </a:cubicBezTo>
                <a:lnTo>
                  <a:pt x="0" y="98220"/>
                </a:lnTo>
                <a:cubicBezTo>
                  <a:pt x="0" y="44011"/>
                  <a:pt x="44011" y="0"/>
                  <a:pt x="9822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212529"/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8818251" y="7055730"/>
            <a:ext cx="2001305" cy="19644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MySQL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818251" y="7301289"/>
            <a:ext cx="2038139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0" b="1" dirty="0">
                <a:solidFill>
                  <a:srgbClr val="5E7CE8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102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818251" y="7645071"/>
            <a:ext cx="2001305" cy="19644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v3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0948603" y="6953410"/>
            <a:ext cx="2132270" cy="990421"/>
          </a:xfrm>
          <a:custGeom>
            <a:avLst/>
            <a:gdLst/>
            <a:ahLst/>
            <a:cxnLst/>
            <a:rect l="l" t="t" r="r" b="b"/>
            <a:pathLst>
              <a:path w="2132270" h="990421">
                <a:moveTo>
                  <a:pt x="98220" y="0"/>
                </a:moveTo>
                <a:lnTo>
                  <a:pt x="2034050" y="0"/>
                </a:lnTo>
                <a:cubicBezTo>
                  <a:pt x="2088295" y="0"/>
                  <a:pt x="2132270" y="43975"/>
                  <a:pt x="2132270" y="98220"/>
                </a:cubicBezTo>
                <a:lnTo>
                  <a:pt x="2132270" y="892201"/>
                </a:lnTo>
                <a:cubicBezTo>
                  <a:pt x="2132270" y="946446"/>
                  <a:pt x="2088295" y="990421"/>
                  <a:pt x="2034050" y="990421"/>
                </a:cubicBezTo>
                <a:lnTo>
                  <a:pt x="98220" y="990421"/>
                </a:lnTo>
                <a:cubicBezTo>
                  <a:pt x="43975" y="990421"/>
                  <a:pt x="0" y="946446"/>
                  <a:pt x="0" y="892201"/>
                </a:cubicBezTo>
                <a:lnTo>
                  <a:pt x="0" y="98220"/>
                </a:lnTo>
                <a:cubicBezTo>
                  <a:pt x="0" y="44011"/>
                  <a:pt x="44011" y="0"/>
                  <a:pt x="9822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212529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11050918" y="7055730"/>
            <a:ext cx="2001305" cy="19644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050918" y="7301289"/>
            <a:ext cx="2038139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0" b="1" dirty="0">
                <a:solidFill>
                  <a:srgbClr val="4ADE8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205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1050918" y="7645071"/>
            <a:ext cx="2001305" cy="19644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v2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3181398" y="6953410"/>
            <a:ext cx="2132270" cy="990421"/>
          </a:xfrm>
          <a:custGeom>
            <a:avLst/>
            <a:gdLst/>
            <a:ahLst/>
            <a:cxnLst/>
            <a:rect l="l" t="t" r="r" b="b"/>
            <a:pathLst>
              <a:path w="2132270" h="990421">
                <a:moveTo>
                  <a:pt x="98220" y="0"/>
                </a:moveTo>
                <a:lnTo>
                  <a:pt x="2034050" y="0"/>
                </a:lnTo>
                <a:cubicBezTo>
                  <a:pt x="2088295" y="0"/>
                  <a:pt x="2132270" y="43975"/>
                  <a:pt x="2132270" y="98220"/>
                </a:cubicBezTo>
                <a:lnTo>
                  <a:pt x="2132270" y="892201"/>
                </a:lnTo>
                <a:cubicBezTo>
                  <a:pt x="2132270" y="946446"/>
                  <a:pt x="2088295" y="990421"/>
                  <a:pt x="2034050" y="990421"/>
                </a:cubicBezTo>
                <a:lnTo>
                  <a:pt x="98220" y="990421"/>
                </a:lnTo>
                <a:cubicBezTo>
                  <a:pt x="43975" y="990421"/>
                  <a:pt x="0" y="946446"/>
                  <a:pt x="0" y="892201"/>
                </a:cubicBezTo>
                <a:lnTo>
                  <a:pt x="0" y="98220"/>
                </a:lnTo>
                <a:cubicBezTo>
                  <a:pt x="0" y="44011"/>
                  <a:pt x="44011" y="0"/>
                  <a:pt x="9822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212529"/>
            </a:solidFill>
            <a:prstDash val="solid"/>
          </a:ln>
        </p:spPr>
      </p:sp>
      <p:sp>
        <p:nvSpPr>
          <p:cNvPr id="60" name="Text 58"/>
          <p:cNvSpPr/>
          <p:nvPr/>
        </p:nvSpPr>
        <p:spPr>
          <a:xfrm>
            <a:off x="13283715" y="7055730"/>
            <a:ext cx="2001305" cy="19644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SQL Server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3283715" y="7301289"/>
            <a:ext cx="2038139" cy="343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0" b="1" dirty="0">
                <a:solidFill>
                  <a:srgbClr val="9EC5FE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100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3283715" y="7645071"/>
            <a:ext cx="2001305" cy="19644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60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v1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6403" y="436403"/>
            <a:ext cx="87281" cy="523683"/>
          </a:xfrm>
          <a:custGeom>
            <a:avLst/>
            <a:gdLst/>
            <a:ahLst/>
            <a:cxnLst/>
            <a:rect l="l" t="t" r="r" b="b"/>
            <a:pathLst>
              <a:path w="87281" h="523683">
                <a:moveTo>
                  <a:pt x="43640" y="0"/>
                </a:moveTo>
                <a:lnTo>
                  <a:pt x="43640" y="0"/>
                </a:lnTo>
                <a:cubicBezTo>
                  <a:pt x="67726" y="0"/>
                  <a:pt x="87281" y="19555"/>
                  <a:pt x="87281" y="43640"/>
                </a:cubicBezTo>
                <a:lnTo>
                  <a:pt x="87281" y="480043"/>
                </a:lnTo>
                <a:cubicBezTo>
                  <a:pt x="87281" y="504145"/>
                  <a:pt x="67742" y="523683"/>
                  <a:pt x="43640" y="523683"/>
                </a:cubicBezTo>
                <a:lnTo>
                  <a:pt x="43640" y="523683"/>
                </a:lnTo>
                <a:cubicBezTo>
                  <a:pt x="19538" y="523683"/>
                  <a:pt x="0" y="504145"/>
                  <a:pt x="0" y="480043"/>
                </a:cubicBezTo>
                <a:lnTo>
                  <a:pt x="0" y="43640"/>
                </a:lnTo>
                <a:cubicBezTo>
                  <a:pt x="0" y="19555"/>
                  <a:pt x="19555" y="0"/>
                  <a:pt x="4364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654604" y="436403"/>
            <a:ext cx="6022357" cy="52368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125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演示四：邮件告警与处理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54604" y="1091007"/>
            <a:ext cx="15274094" cy="3054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2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冲突检测后的闭环处理机制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40039" y="1618327"/>
            <a:ext cx="7578860" cy="4218559"/>
          </a:xfrm>
          <a:custGeom>
            <a:avLst/>
            <a:gdLst/>
            <a:ahLst/>
            <a:cxnLst/>
            <a:rect l="l" t="t" r="r" b="b"/>
            <a:pathLst>
              <a:path w="7578860" h="4218559">
                <a:moveTo>
                  <a:pt x="174564" y="0"/>
                </a:moveTo>
                <a:lnTo>
                  <a:pt x="7404296" y="0"/>
                </a:lnTo>
                <a:cubicBezTo>
                  <a:pt x="7500705" y="0"/>
                  <a:pt x="7578860" y="78155"/>
                  <a:pt x="7578860" y="174564"/>
                </a:cubicBezTo>
                <a:lnTo>
                  <a:pt x="7578860" y="4043995"/>
                </a:lnTo>
                <a:cubicBezTo>
                  <a:pt x="7578860" y="4140404"/>
                  <a:pt x="7500705" y="4218559"/>
                  <a:pt x="7404296" y="4218559"/>
                </a:cubicBezTo>
                <a:lnTo>
                  <a:pt x="174564" y="4218559"/>
                </a:lnTo>
                <a:cubicBezTo>
                  <a:pt x="78155" y="4218559"/>
                  <a:pt x="0" y="4140404"/>
                  <a:pt x="0" y="4043995"/>
                </a:cubicBezTo>
                <a:lnTo>
                  <a:pt x="0" y="174564"/>
                </a:lnTo>
                <a:cubicBezTo>
                  <a:pt x="0" y="78155"/>
                  <a:pt x="78155" y="0"/>
                  <a:pt x="17456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63651" dist="109101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61877" y="1840168"/>
            <a:ext cx="523683" cy="523683"/>
          </a:xfrm>
          <a:custGeom>
            <a:avLst/>
            <a:gdLst/>
            <a:ahLst/>
            <a:cxnLst/>
            <a:rect l="l" t="t" r="r" b="b"/>
            <a:pathLst>
              <a:path w="523683" h="523683">
                <a:moveTo>
                  <a:pt x="130921" y="0"/>
                </a:moveTo>
                <a:lnTo>
                  <a:pt x="392762" y="0"/>
                </a:lnTo>
                <a:cubicBezTo>
                  <a:pt x="465020" y="0"/>
                  <a:pt x="523683" y="58664"/>
                  <a:pt x="523683" y="130921"/>
                </a:cubicBezTo>
                <a:lnTo>
                  <a:pt x="523683" y="392762"/>
                </a:lnTo>
                <a:cubicBezTo>
                  <a:pt x="523683" y="465020"/>
                  <a:pt x="465020" y="523683"/>
                  <a:pt x="392762" y="523683"/>
                </a:cubicBezTo>
                <a:lnTo>
                  <a:pt x="130921" y="523683"/>
                </a:lnTo>
                <a:cubicBezTo>
                  <a:pt x="58664" y="523683"/>
                  <a:pt x="0" y="465020"/>
                  <a:pt x="0" y="392762"/>
                </a:cubicBezTo>
                <a:lnTo>
                  <a:pt x="0" y="130921"/>
                </a:lnTo>
                <a:cubicBezTo>
                  <a:pt x="0" y="58664"/>
                  <a:pt x="58664" y="0"/>
                  <a:pt x="130921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814618" y="1992909"/>
            <a:ext cx="218201" cy="218201"/>
          </a:xfrm>
          <a:custGeom>
            <a:avLst/>
            <a:gdLst/>
            <a:ahLst/>
            <a:cxnLst/>
            <a:rect l="l" t="t" r="r" b="b"/>
            <a:pathLst>
              <a:path w="218201" h="218201">
                <a:moveTo>
                  <a:pt x="20456" y="27275"/>
                </a:moveTo>
                <a:cubicBezTo>
                  <a:pt x="9163" y="27275"/>
                  <a:pt x="0" y="36438"/>
                  <a:pt x="0" y="47732"/>
                </a:cubicBezTo>
                <a:cubicBezTo>
                  <a:pt x="0" y="54167"/>
                  <a:pt x="3026" y="60218"/>
                  <a:pt x="8183" y="64097"/>
                </a:cubicBezTo>
                <a:lnTo>
                  <a:pt x="96827" y="130580"/>
                </a:lnTo>
                <a:cubicBezTo>
                  <a:pt x="104114" y="136035"/>
                  <a:pt x="114087" y="136035"/>
                  <a:pt x="121374" y="130580"/>
                </a:cubicBezTo>
                <a:lnTo>
                  <a:pt x="210019" y="64097"/>
                </a:lnTo>
                <a:cubicBezTo>
                  <a:pt x="215176" y="60218"/>
                  <a:pt x="218201" y="54167"/>
                  <a:pt x="218201" y="47732"/>
                </a:cubicBezTo>
                <a:cubicBezTo>
                  <a:pt x="218201" y="36438"/>
                  <a:pt x="209039" y="27275"/>
                  <a:pt x="197745" y="27275"/>
                </a:cubicBezTo>
                <a:lnTo>
                  <a:pt x="20456" y="27275"/>
                </a:lnTo>
                <a:close/>
                <a:moveTo>
                  <a:pt x="0" y="83530"/>
                </a:moveTo>
                <a:lnTo>
                  <a:pt x="0" y="163651"/>
                </a:lnTo>
                <a:cubicBezTo>
                  <a:pt x="0" y="178695"/>
                  <a:pt x="12231" y="190926"/>
                  <a:pt x="27275" y="190926"/>
                </a:cubicBezTo>
                <a:lnTo>
                  <a:pt x="190926" y="190926"/>
                </a:lnTo>
                <a:cubicBezTo>
                  <a:pt x="205970" y="190926"/>
                  <a:pt x="218201" y="178695"/>
                  <a:pt x="218201" y="163651"/>
                </a:cubicBezTo>
                <a:lnTo>
                  <a:pt x="218201" y="83530"/>
                </a:lnTo>
                <a:lnTo>
                  <a:pt x="133648" y="146945"/>
                </a:lnTo>
                <a:cubicBezTo>
                  <a:pt x="119116" y="157855"/>
                  <a:pt x="99086" y="157855"/>
                  <a:pt x="84553" y="146945"/>
                </a:cubicBezTo>
                <a:lnTo>
                  <a:pt x="0" y="8353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316481" y="1927449"/>
            <a:ext cx="1701970" cy="3491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6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邮件告警流程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61877" y="2538413"/>
            <a:ext cx="349122" cy="349122"/>
          </a:xfrm>
          <a:custGeom>
            <a:avLst/>
            <a:gdLst/>
            <a:ahLst/>
            <a:cxnLst/>
            <a:rect l="l" t="t" r="r" b="b"/>
            <a:pathLst>
              <a:path w="349122" h="349122">
                <a:moveTo>
                  <a:pt x="87281" y="0"/>
                </a:moveTo>
                <a:lnTo>
                  <a:pt x="261842" y="0"/>
                </a:lnTo>
                <a:cubicBezTo>
                  <a:pt x="310013" y="0"/>
                  <a:pt x="349122" y="39109"/>
                  <a:pt x="349122" y="87281"/>
                </a:cubicBezTo>
                <a:lnTo>
                  <a:pt x="349122" y="261842"/>
                </a:lnTo>
                <a:cubicBezTo>
                  <a:pt x="349122" y="310045"/>
                  <a:pt x="310045" y="349122"/>
                  <a:pt x="261842" y="349122"/>
                </a:cubicBezTo>
                <a:lnTo>
                  <a:pt x="87281" y="349122"/>
                </a:lnTo>
                <a:cubicBezTo>
                  <a:pt x="39077" y="349122"/>
                  <a:pt x="0" y="310045"/>
                  <a:pt x="0" y="261842"/>
                </a:cubicBezTo>
                <a:lnTo>
                  <a:pt x="0" y="87281"/>
                </a:lnTo>
                <a:cubicBezTo>
                  <a:pt x="0" y="39109"/>
                  <a:pt x="39109" y="0"/>
                  <a:pt x="87281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10" name="Text 8"/>
          <p:cNvSpPr/>
          <p:nvPr/>
        </p:nvSpPr>
        <p:spPr>
          <a:xfrm>
            <a:off x="618237" y="2538413"/>
            <a:ext cx="436403" cy="3491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7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41920" y="2538413"/>
            <a:ext cx="6742421" cy="2618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冲突检测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41920" y="2843894"/>
            <a:ext cx="6731511" cy="21820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系统检测到版本冲突，同步失败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61877" y="3193017"/>
            <a:ext cx="349122" cy="349122"/>
          </a:xfrm>
          <a:custGeom>
            <a:avLst/>
            <a:gdLst/>
            <a:ahLst/>
            <a:cxnLst/>
            <a:rect l="l" t="t" r="r" b="b"/>
            <a:pathLst>
              <a:path w="349122" h="349122">
                <a:moveTo>
                  <a:pt x="87281" y="0"/>
                </a:moveTo>
                <a:lnTo>
                  <a:pt x="261842" y="0"/>
                </a:lnTo>
                <a:cubicBezTo>
                  <a:pt x="310013" y="0"/>
                  <a:pt x="349122" y="39109"/>
                  <a:pt x="349122" y="87281"/>
                </a:cubicBezTo>
                <a:lnTo>
                  <a:pt x="349122" y="261842"/>
                </a:lnTo>
                <a:cubicBezTo>
                  <a:pt x="349122" y="310045"/>
                  <a:pt x="310045" y="349122"/>
                  <a:pt x="261842" y="349122"/>
                </a:cubicBezTo>
                <a:lnTo>
                  <a:pt x="87281" y="349122"/>
                </a:lnTo>
                <a:cubicBezTo>
                  <a:pt x="39077" y="349122"/>
                  <a:pt x="0" y="310045"/>
                  <a:pt x="0" y="261842"/>
                </a:cubicBezTo>
                <a:lnTo>
                  <a:pt x="0" y="87281"/>
                </a:lnTo>
                <a:cubicBezTo>
                  <a:pt x="0" y="39109"/>
                  <a:pt x="39109" y="0"/>
                  <a:pt x="87281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14" name="Text 12"/>
          <p:cNvSpPr/>
          <p:nvPr/>
        </p:nvSpPr>
        <p:spPr>
          <a:xfrm>
            <a:off x="618237" y="3193017"/>
            <a:ext cx="436403" cy="3491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7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41920" y="3193017"/>
            <a:ext cx="6742421" cy="2618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记录冲突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41920" y="3498498"/>
            <a:ext cx="6731511" cy="21820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将冲突详情写入conflicts表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61877" y="3847621"/>
            <a:ext cx="349122" cy="349122"/>
          </a:xfrm>
          <a:custGeom>
            <a:avLst/>
            <a:gdLst/>
            <a:ahLst/>
            <a:cxnLst/>
            <a:rect l="l" t="t" r="r" b="b"/>
            <a:pathLst>
              <a:path w="349122" h="349122">
                <a:moveTo>
                  <a:pt x="87281" y="0"/>
                </a:moveTo>
                <a:lnTo>
                  <a:pt x="261842" y="0"/>
                </a:lnTo>
                <a:cubicBezTo>
                  <a:pt x="310013" y="0"/>
                  <a:pt x="349122" y="39109"/>
                  <a:pt x="349122" y="87281"/>
                </a:cubicBezTo>
                <a:lnTo>
                  <a:pt x="349122" y="261842"/>
                </a:lnTo>
                <a:cubicBezTo>
                  <a:pt x="349122" y="310045"/>
                  <a:pt x="310045" y="349122"/>
                  <a:pt x="261842" y="349122"/>
                </a:cubicBezTo>
                <a:lnTo>
                  <a:pt x="87281" y="349122"/>
                </a:lnTo>
                <a:cubicBezTo>
                  <a:pt x="39077" y="349122"/>
                  <a:pt x="0" y="310045"/>
                  <a:pt x="0" y="261842"/>
                </a:cubicBezTo>
                <a:lnTo>
                  <a:pt x="0" y="87281"/>
                </a:lnTo>
                <a:cubicBezTo>
                  <a:pt x="0" y="39109"/>
                  <a:pt x="39109" y="0"/>
                  <a:pt x="87281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18" name="Text 16"/>
          <p:cNvSpPr/>
          <p:nvPr/>
        </p:nvSpPr>
        <p:spPr>
          <a:xfrm>
            <a:off x="618237" y="3847621"/>
            <a:ext cx="436403" cy="3491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7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41920" y="3847621"/>
            <a:ext cx="6742421" cy="2618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发送邮件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41920" y="4153102"/>
            <a:ext cx="6731511" cy="21820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自动发送告警邮件给管理员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61877" y="4502225"/>
            <a:ext cx="349122" cy="349122"/>
          </a:xfrm>
          <a:custGeom>
            <a:avLst/>
            <a:gdLst/>
            <a:ahLst/>
            <a:cxnLst/>
            <a:rect l="l" t="t" r="r" b="b"/>
            <a:pathLst>
              <a:path w="349122" h="349122">
                <a:moveTo>
                  <a:pt x="87281" y="0"/>
                </a:moveTo>
                <a:lnTo>
                  <a:pt x="261842" y="0"/>
                </a:lnTo>
                <a:cubicBezTo>
                  <a:pt x="310013" y="0"/>
                  <a:pt x="349122" y="39109"/>
                  <a:pt x="349122" y="87281"/>
                </a:cubicBezTo>
                <a:lnTo>
                  <a:pt x="349122" y="261842"/>
                </a:lnTo>
                <a:cubicBezTo>
                  <a:pt x="349122" y="310045"/>
                  <a:pt x="310045" y="349122"/>
                  <a:pt x="261842" y="349122"/>
                </a:cubicBezTo>
                <a:lnTo>
                  <a:pt x="87281" y="349122"/>
                </a:lnTo>
                <a:cubicBezTo>
                  <a:pt x="39077" y="349122"/>
                  <a:pt x="0" y="310045"/>
                  <a:pt x="0" y="261842"/>
                </a:cubicBezTo>
                <a:lnTo>
                  <a:pt x="0" y="87281"/>
                </a:lnTo>
                <a:cubicBezTo>
                  <a:pt x="0" y="39109"/>
                  <a:pt x="39109" y="0"/>
                  <a:pt x="87281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22" name="Text 20"/>
          <p:cNvSpPr/>
          <p:nvPr/>
        </p:nvSpPr>
        <p:spPr>
          <a:xfrm>
            <a:off x="618237" y="4502225"/>
            <a:ext cx="436403" cy="3491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7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41920" y="4502225"/>
            <a:ext cx="6742421" cy="2618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Web决策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41920" y="4807706"/>
            <a:ext cx="6731511" cy="21820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点击邮件链接，进入冲突中心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235851" y="1614690"/>
            <a:ext cx="7582497" cy="4222196"/>
          </a:xfrm>
          <a:custGeom>
            <a:avLst/>
            <a:gdLst/>
            <a:ahLst/>
            <a:cxnLst/>
            <a:rect l="l" t="t" r="r" b="b"/>
            <a:pathLst>
              <a:path w="7582497" h="4222196">
                <a:moveTo>
                  <a:pt x="174546" y="0"/>
                </a:moveTo>
                <a:lnTo>
                  <a:pt x="7407951" y="0"/>
                </a:lnTo>
                <a:cubicBezTo>
                  <a:pt x="7504350" y="0"/>
                  <a:pt x="7582497" y="78147"/>
                  <a:pt x="7582497" y="174546"/>
                </a:cubicBezTo>
                <a:lnTo>
                  <a:pt x="7582497" y="4047650"/>
                </a:lnTo>
                <a:cubicBezTo>
                  <a:pt x="7582497" y="4144049"/>
                  <a:pt x="7504350" y="4222196"/>
                  <a:pt x="7407951" y="4222196"/>
                </a:cubicBezTo>
                <a:lnTo>
                  <a:pt x="174546" y="4222196"/>
                </a:lnTo>
                <a:cubicBezTo>
                  <a:pt x="78147" y="4222196"/>
                  <a:pt x="0" y="4144049"/>
                  <a:pt x="0" y="4047650"/>
                </a:cubicBezTo>
                <a:lnTo>
                  <a:pt x="0" y="174546"/>
                </a:lnTo>
                <a:cubicBezTo>
                  <a:pt x="0" y="78147"/>
                  <a:pt x="78147" y="0"/>
                  <a:pt x="174546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63651" dist="109101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8454052" y="1832891"/>
            <a:ext cx="523683" cy="523683"/>
          </a:xfrm>
          <a:custGeom>
            <a:avLst/>
            <a:gdLst/>
            <a:ahLst/>
            <a:cxnLst/>
            <a:rect l="l" t="t" r="r" b="b"/>
            <a:pathLst>
              <a:path w="523683" h="523683">
                <a:moveTo>
                  <a:pt x="130921" y="0"/>
                </a:moveTo>
                <a:lnTo>
                  <a:pt x="392762" y="0"/>
                </a:lnTo>
                <a:cubicBezTo>
                  <a:pt x="465020" y="0"/>
                  <a:pt x="523683" y="58664"/>
                  <a:pt x="523683" y="130921"/>
                </a:cubicBezTo>
                <a:lnTo>
                  <a:pt x="523683" y="392762"/>
                </a:lnTo>
                <a:cubicBezTo>
                  <a:pt x="523683" y="465020"/>
                  <a:pt x="465020" y="523683"/>
                  <a:pt x="392762" y="523683"/>
                </a:cubicBezTo>
                <a:lnTo>
                  <a:pt x="130921" y="523683"/>
                </a:lnTo>
                <a:cubicBezTo>
                  <a:pt x="58664" y="523683"/>
                  <a:pt x="0" y="465020"/>
                  <a:pt x="0" y="392762"/>
                </a:cubicBezTo>
                <a:lnTo>
                  <a:pt x="0" y="130921"/>
                </a:lnTo>
                <a:cubicBezTo>
                  <a:pt x="0" y="58664"/>
                  <a:pt x="58664" y="0"/>
                  <a:pt x="130921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27" name="Shape 25"/>
          <p:cNvSpPr/>
          <p:nvPr/>
        </p:nvSpPr>
        <p:spPr>
          <a:xfrm>
            <a:off x="8593155" y="1985632"/>
            <a:ext cx="245477" cy="218201"/>
          </a:xfrm>
          <a:custGeom>
            <a:avLst/>
            <a:gdLst/>
            <a:ahLst/>
            <a:cxnLst/>
            <a:rect l="l" t="t" r="r" b="b"/>
            <a:pathLst>
              <a:path w="245477" h="218201">
                <a:moveTo>
                  <a:pt x="178780" y="40913"/>
                </a:moveTo>
                <a:cubicBezTo>
                  <a:pt x="171706" y="40913"/>
                  <a:pt x="164844" y="42831"/>
                  <a:pt x="158835" y="46325"/>
                </a:cubicBezTo>
                <a:cubicBezTo>
                  <a:pt x="152102" y="39506"/>
                  <a:pt x="144260" y="33796"/>
                  <a:pt x="135609" y="29491"/>
                </a:cubicBezTo>
                <a:cubicBezTo>
                  <a:pt x="147627" y="19263"/>
                  <a:pt x="162927" y="13638"/>
                  <a:pt x="178780" y="13638"/>
                </a:cubicBezTo>
                <a:cubicBezTo>
                  <a:pt x="215602" y="13638"/>
                  <a:pt x="245477" y="43470"/>
                  <a:pt x="245477" y="80334"/>
                </a:cubicBezTo>
                <a:cubicBezTo>
                  <a:pt x="245477" y="98020"/>
                  <a:pt x="238445" y="114982"/>
                  <a:pt x="225958" y="127469"/>
                </a:cubicBezTo>
                <a:lnTo>
                  <a:pt x="195657" y="157770"/>
                </a:lnTo>
                <a:cubicBezTo>
                  <a:pt x="183170" y="170257"/>
                  <a:pt x="166208" y="177289"/>
                  <a:pt x="148522" y="177289"/>
                </a:cubicBezTo>
                <a:cubicBezTo>
                  <a:pt x="111700" y="177289"/>
                  <a:pt x="81826" y="147456"/>
                  <a:pt x="81826" y="110592"/>
                </a:cubicBezTo>
                <a:cubicBezTo>
                  <a:pt x="81826" y="109953"/>
                  <a:pt x="81826" y="109314"/>
                  <a:pt x="81868" y="108674"/>
                </a:cubicBezTo>
                <a:cubicBezTo>
                  <a:pt x="82081" y="101131"/>
                  <a:pt x="88346" y="95207"/>
                  <a:pt x="95889" y="95420"/>
                </a:cubicBezTo>
                <a:cubicBezTo>
                  <a:pt x="103433" y="95634"/>
                  <a:pt x="109356" y="101898"/>
                  <a:pt x="109143" y="109442"/>
                </a:cubicBezTo>
                <a:cubicBezTo>
                  <a:pt x="109143" y="109825"/>
                  <a:pt x="109143" y="110209"/>
                  <a:pt x="109143" y="110550"/>
                </a:cubicBezTo>
                <a:cubicBezTo>
                  <a:pt x="109143" y="132327"/>
                  <a:pt x="126787" y="149971"/>
                  <a:pt x="148564" y="149971"/>
                </a:cubicBezTo>
                <a:cubicBezTo>
                  <a:pt x="159006" y="149971"/>
                  <a:pt x="169021" y="145837"/>
                  <a:pt x="176436" y="138421"/>
                </a:cubicBezTo>
                <a:lnTo>
                  <a:pt x="206737" y="108120"/>
                </a:lnTo>
                <a:cubicBezTo>
                  <a:pt x="214110" y="100748"/>
                  <a:pt x="218287" y="90690"/>
                  <a:pt x="218287" y="80249"/>
                </a:cubicBezTo>
                <a:cubicBezTo>
                  <a:pt x="218287" y="58471"/>
                  <a:pt x="200643" y="40828"/>
                  <a:pt x="178865" y="40828"/>
                </a:cubicBezTo>
                <a:close/>
                <a:moveTo>
                  <a:pt x="117283" y="73856"/>
                </a:moveTo>
                <a:cubicBezTo>
                  <a:pt x="116473" y="73515"/>
                  <a:pt x="115664" y="73046"/>
                  <a:pt x="114939" y="72535"/>
                </a:cubicBezTo>
                <a:cubicBezTo>
                  <a:pt x="109569" y="69765"/>
                  <a:pt x="103433" y="68188"/>
                  <a:pt x="96997" y="68188"/>
                </a:cubicBezTo>
                <a:cubicBezTo>
                  <a:pt x="86556" y="68188"/>
                  <a:pt x="76541" y="72322"/>
                  <a:pt x="69126" y="79737"/>
                </a:cubicBezTo>
                <a:lnTo>
                  <a:pt x="38824" y="110038"/>
                </a:lnTo>
                <a:cubicBezTo>
                  <a:pt x="31452" y="117411"/>
                  <a:pt x="27275" y="127469"/>
                  <a:pt x="27275" y="137910"/>
                </a:cubicBezTo>
                <a:cubicBezTo>
                  <a:pt x="27275" y="159688"/>
                  <a:pt x="44919" y="177331"/>
                  <a:pt x="66696" y="177331"/>
                </a:cubicBezTo>
                <a:cubicBezTo>
                  <a:pt x="73728" y="177331"/>
                  <a:pt x="80590" y="175456"/>
                  <a:pt x="86599" y="171961"/>
                </a:cubicBezTo>
                <a:cubicBezTo>
                  <a:pt x="93332" y="178780"/>
                  <a:pt x="101174" y="184491"/>
                  <a:pt x="109868" y="188795"/>
                </a:cubicBezTo>
                <a:cubicBezTo>
                  <a:pt x="97850" y="198981"/>
                  <a:pt x="82593" y="204649"/>
                  <a:pt x="66696" y="204649"/>
                </a:cubicBezTo>
                <a:cubicBezTo>
                  <a:pt x="29875" y="204649"/>
                  <a:pt x="0" y="174817"/>
                  <a:pt x="0" y="137953"/>
                </a:cubicBezTo>
                <a:cubicBezTo>
                  <a:pt x="0" y="120266"/>
                  <a:pt x="7032" y="103305"/>
                  <a:pt x="19519" y="90818"/>
                </a:cubicBezTo>
                <a:lnTo>
                  <a:pt x="49820" y="60517"/>
                </a:lnTo>
                <a:cubicBezTo>
                  <a:pt x="62307" y="48030"/>
                  <a:pt x="79268" y="40998"/>
                  <a:pt x="96955" y="40998"/>
                </a:cubicBezTo>
                <a:cubicBezTo>
                  <a:pt x="133861" y="40998"/>
                  <a:pt x="163651" y="71086"/>
                  <a:pt x="163651" y="107865"/>
                </a:cubicBezTo>
                <a:cubicBezTo>
                  <a:pt x="163651" y="108419"/>
                  <a:pt x="163651" y="108973"/>
                  <a:pt x="163651" y="109527"/>
                </a:cubicBezTo>
                <a:cubicBezTo>
                  <a:pt x="163481" y="117070"/>
                  <a:pt x="157216" y="122994"/>
                  <a:pt x="149672" y="122823"/>
                </a:cubicBezTo>
                <a:cubicBezTo>
                  <a:pt x="142129" y="122653"/>
                  <a:pt x="136205" y="116388"/>
                  <a:pt x="136376" y="108845"/>
                </a:cubicBezTo>
                <a:cubicBezTo>
                  <a:pt x="136376" y="108504"/>
                  <a:pt x="136376" y="108206"/>
                  <a:pt x="136376" y="107865"/>
                </a:cubicBezTo>
                <a:cubicBezTo>
                  <a:pt x="136376" y="93503"/>
                  <a:pt x="128705" y="80888"/>
                  <a:pt x="117283" y="73941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8" name="Text 26"/>
          <p:cNvSpPr/>
          <p:nvPr/>
        </p:nvSpPr>
        <p:spPr>
          <a:xfrm>
            <a:off x="9108656" y="1920172"/>
            <a:ext cx="1701970" cy="3491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6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冲突解决链接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457689" y="2534772"/>
            <a:ext cx="7142457" cy="1218291"/>
          </a:xfrm>
          <a:custGeom>
            <a:avLst/>
            <a:gdLst/>
            <a:ahLst/>
            <a:cxnLst/>
            <a:rect l="l" t="t" r="r" b="b"/>
            <a:pathLst>
              <a:path w="7142457" h="1218291">
                <a:moveTo>
                  <a:pt x="130918" y="0"/>
                </a:moveTo>
                <a:lnTo>
                  <a:pt x="7011540" y="0"/>
                </a:lnTo>
                <a:cubicBezTo>
                  <a:pt x="7083843" y="0"/>
                  <a:pt x="7142457" y="58614"/>
                  <a:pt x="7142457" y="130918"/>
                </a:cubicBezTo>
                <a:lnTo>
                  <a:pt x="7142457" y="1087373"/>
                </a:lnTo>
                <a:cubicBezTo>
                  <a:pt x="7142457" y="1159677"/>
                  <a:pt x="7083844" y="1218291"/>
                  <a:pt x="7011540" y="1218291"/>
                </a:cubicBezTo>
                <a:lnTo>
                  <a:pt x="130918" y="1218291"/>
                </a:lnTo>
                <a:cubicBezTo>
                  <a:pt x="58614" y="1218291"/>
                  <a:pt x="0" y="1159677"/>
                  <a:pt x="0" y="1087373"/>
                </a:cubicBezTo>
                <a:lnTo>
                  <a:pt x="0" y="130918"/>
                </a:lnTo>
                <a:cubicBezTo>
                  <a:pt x="0" y="58662"/>
                  <a:pt x="58662" y="0"/>
                  <a:pt x="130918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8635887" y="2712974"/>
            <a:ext cx="6873342" cy="2836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7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邮件中包含带有Token的冲突解决链接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639523" y="3131193"/>
            <a:ext cx="6771515" cy="443676"/>
          </a:xfrm>
          <a:custGeom>
            <a:avLst/>
            <a:gdLst/>
            <a:ahLst/>
            <a:cxnLst/>
            <a:rect l="l" t="t" r="r" b="b"/>
            <a:pathLst>
              <a:path w="6771515" h="443676">
                <a:moveTo>
                  <a:pt x="87280" y="0"/>
                </a:moveTo>
                <a:lnTo>
                  <a:pt x="6684235" y="0"/>
                </a:lnTo>
                <a:cubicBezTo>
                  <a:pt x="6732438" y="0"/>
                  <a:pt x="6771515" y="39077"/>
                  <a:pt x="6771515" y="87280"/>
                </a:cubicBezTo>
                <a:lnTo>
                  <a:pt x="6771515" y="356396"/>
                </a:lnTo>
                <a:cubicBezTo>
                  <a:pt x="6771515" y="404599"/>
                  <a:pt x="6732438" y="443676"/>
                  <a:pt x="6684235" y="443676"/>
                </a:cubicBezTo>
                <a:lnTo>
                  <a:pt x="87280" y="443676"/>
                </a:lnTo>
                <a:cubicBezTo>
                  <a:pt x="39077" y="443676"/>
                  <a:pt x="0" y="404599"/>
                  <a:pt x="0" y="356396"/>
                </a:cubicBezTo>
                <a:lnTo>
                  <a:pt x="0" y="87280"/>
                </a:lnTo>
                <a:cubicBezTo>
                  <a:pt x="0" y="39109"/>
                  <a:pt x="39109" y="0"/>
                  <a:pt x="8728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8730440" y="3294840"/>
            <a:ext cx="3232676" cy="1600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3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https://sync-platform.com/conflict?token=xxx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457689" y="3938538"/>
            <a:ext cx="7142457" cy="792798"/>
          </a:xfrm>
          <a:custGeom>
            <a:avLst/>
            <a:gdLst/>
            <a:ahLst/>
            <a:cxnLst/>
            <a:rect l="l" t="t" r="r" b="b"/>
            <a:pathLst>
              <a:path w="7142457" h="792798">
                <a:moveTo>
                  <a:pt x="87279" y="0"/>
                </a:moveTo>
                <a:lnTo>
                  <a:pt x="7055178" y="0"/>
                </a:lnTo>
                <a:cubicBezTo>
                  <a:pt x="7103381" y="0"/>
                  <a:pt x="7142457" y="39076"/>
                  <a:pt x="7142457" y="87279"/>
                </a:cubicBezTo>
                <a:lnTo>
                  <a:pt x="7142457" y="705519"/>
                </a:lnTo>
                <a:cubicBezTo>
                  <a:pt x="7142457" y="753722"/>
                  <a:pt x="7103381" y="792798"/>
                  <a:pt x="7055178" y="792798"/>
                </a:cubicBezTo>
                <a:lnTo>
                  <a:pt x="87279" y="792798"/>
                </a:lnTo>
                <a:cubicBezTo>
                  <a:pt x="39076" y="792798"/>
                  <a:pt x="0" y="753722"/>
                  <a:pt x="0" y="705519"/>
                </a:cubicBezTo>
                <a:lnTo>
                  <a:pt x="0" y="87279"/>
                </a:lnTo>
                <a:cubicBezTo>
                  <a:pt x="0" y="39108"/>
                  <a:pt x="39108" y="0"/>
                  <a:pt x="8727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8619522" y="4094919"/>
            <a:ext cx="196381" cy="196381"/>
          </a:xfrm>
          <a:custGeom>
            <a:avLst/>
            <a:gdLst/>
            <a:ahLst/>
            <a:cxnLst/>
            <a:rect l="l" t="t" r="r" b="b"/>
            <a:pathLst>
              <a:path w="196381" h="196381">
                <a:moveTo>
                  <a:pt x="98191" y="0"/>
                </a:moveTo>
                <a:cubicBezTo>
                  <a:pt x="99955" y="0"/>
                  <a:pt x="101719" y="384"/>
                  <a:pt x="103330" y="1112"/>
                </a:cubicBezTo>
                <a:lnTo>
                  <a:pt x="175592" y="31759"/>
                </a:lnTo>
                <a:cubicBezTo>
                  <a:pt x="184031" y="35326"/>
                  <a:pt x="190321" y="43649"/>
                  <a:pt x="190283" y="53698"/>
                </a:cubicBezTo>
                <a:cubicBezTo>
                  <a:pt x="190091" y="91747"/>
                  <a:pt x="174442" y="161362"/>
                  <a:pt x="108355" y="193006"/>
                </a:cubicBezTo>
                <a:cubicBezTo>
                  <a:pt x="101949" y="196074"/>
                  <a:pt x="94508" y="196074"/>
                  <a:pt x="88103" y="193006"/>
                </a:cubicBezTo>
                <a:cubicBezTo>
                  <a:pt x="21978" y="161362"/>
                  <a:pt x="6367" y="91747"/>
                  <a:pt x="6175" y="53698"/>
                </a:cubicBezTo>
                <a:cubicBezTo>
                  <a:pt x="6137" y="43649"/>
                  <a:pt x="12427" y="35326"/>
                  <a:pt x="20866" y="31759"/>
                </a:cubicBezTo>
                <a:lnTo>
                  <a:pt x="93089" y="1112"/>
                </a:lnTo>
                <a:cubicBezTo>
                  <a:pt x="94700" y="384"/>
                  <a:pt x="96426" y="0"/>
                  <a:pt x="98191" y="0"/>
                </a:cubicBezTo>
                <a:close/>
                <a:moveTo>
                  <a:pt x="98191" y="25622"/>
                </a:moveTo>
                <a:lnTo>
                  <a:pt x="98191" y="170645"/>
                </a:lnTo>
                <a:cubicBezTo>
                  <a:pt x="151121" y="145023"/>
                  <a:pt x="165351" y="88256"/>
                  <a:pt x="165697" y="54273"/>
                </a:cubicBezTo>
                <a:lnTo>
                  <a:pt x="98191" y="25660"/>
                </a:lnTo>
                <a:lnTo>
                  <a:pt x="98191" y="2566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5" name="Text 33"/>
          <p:cNvSpPr/>
          <p:nvPr/>
        </p:nvSpPr>
        <p:spPr>
          <a:xfrm>
            <a:off x="8968644" y="4073099"/>
            <a:ext cx="1581960" cy="2618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安全认证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968644" y="4378581"/>
            <a:ext cx="1571050" cy="21820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Token验证管理员身份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57689" y="4825886"/>
            <a:ext cx="7142457" cy="792798"/>
          </a:xfrm>
          <a:custGeom>
            <a:avLst/>
            <a:gdLst/>
            <a:ahLst/>
            <a:cxnLst/>
            <a:rect l="l" t="t" r="r" b="b"/>
            <a:pathLst>
              <a:path w="7142457" h="792798">
                <a:moveTo>
                  <a:pt x="87279" y="0"/>
                </a:moveTo>
                <a:lnTo>
                  <a:pt x="7055178" y="0"/>
                </a:lnTo>
                <a:cubicBezTo>
                  <a:pt x="7103381" y="0"/>
                  <a:pt x="7142457" y="39076"/>
                  <a:pt x="7142457" y="87279"/>
                </a:cubicBezTo>
                <a:lnTo>
                  <a:pt x="7142457" y="705519"/>
                </a:lnTo>
                <a:cubicBezTo>
                  <a:pt x="7142457" y="753722"/>
                  <a:pt x="7103381" y="792798"/>
                  <a:pt x="7055178" y="792798"/>
                </a:cubicBezTo>
                <a:lnTo>
                  <a:pt x="87279" y="792798"/>
                </a:lnTo>
                <a:cubicBezTo>
                  <a:pt x="39076" y="792798"/>
                  <a:pt x="0" y="753722"/>
                  <a:pt x="0" y="705519"/>
                </a:cubicBezTo>
                <a:lnTo>
                  <a:pt x="0" y="87279"/>
                </a:lnTo>
                <a:cubicBezTo>
                  <a:pt x="0" y="39108"/>
                  <a:pt x="39108" y="0"/>
                  <a:pt x="8727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8594974" y="4982268"/>
            <a:ext cx="245477" cy="196381"/>
          </a:xfrm>
          <a:custGeom>
            <a:avLst/>
            <a:gdLst/>
            <a:ahLst/>
            <a:cxnLst/>
            <a:rect l="l" t="t" r="r" b="b"/>
            <a:pathLst>
              <a:path w="245477" h="196381">
                <a:moveTo>
                  <a:pt x="147286" y="12274"/>
                </a:moveTo>
                <a:lnTo>
                  <a:pt x="196381" y="12274"/>
                </a:lnTo>
                <a:cubicBezTo>
                  <a:pt x="203170" y="12274"/>
                  <a:pt x="208655" y="17759"/>
                  <a:pt x="208655" y="24548"/>
                </a:cubicBezTo>
                <a:cubicBezTo>
                  <a:pt x="208655" y="31337"/>
                  <a:pt x="203170" y="36821"/>
                  <a:pt x="196381" y="36821"/>
                </a:cubicBezTo>
                <a:lnTo>
                  <a:pt x="152809" y="36821"/>
                </a:lnTo>
                <a:cubicBezTo>
                  <a:pt x="150815" y="46717"/>
                  <a:pt x="144026" y="54887"/>
                  <a:pt x="135012" y="58799"/>
                </a:cubicBezTo>
                <a:lnTo>
                  <a:pt x="135012" y="171834"/>
                </a:lnTo>
                <a:lnTo>
                  <a:pt x="196381" y="171834"/>
                </a:lnTo>
                <a:cubicBezTo>
                  <a:pt x="203170" y="171834"/>
                  <a:pt x="208655" y="177318"/>
                  <a:pt x="208655" y="184107"/>
                </a:cubicBezTo>
                <a:cubicBezTo>
                  <a:pt x="208655" y="190896"/>
                  <a:pt x="203170" y="196381"/>
                  <a:pt x="196381" y="196381"/>
                </a:cubicBezTo>
                <a:lnTo>
                  <a:pt x="49095" y="196381"/>
                </a:lnTo>
                <a:cubicBezTo>
                  <a:pt x="42306" y="196381"/>
                  <a:pt x="36821" y="190896"/>
                  <a:pt x="36821" y="184107"/>
                </a:cubicBezTo>
                <a:cubicBezTo>
                  <a:pt x="36821" y="177318"/>
                  <a:pt x="42306" y="171834"/>
                  <a:pt x="49095" y="171834"/>
                </a:cubicBezTo>
                <a:lnTo>
                  <a:pt x="110464" y="171834"/>
                </a:lnTo>
                <a:lnTo>
                  <a:pt x="110464" y="58799"/>
                </a:lnTo>
                <a:cubicBezTo>
                  <a:pt x="101451" y="54849"/>
                  <a:pt x="94662" y="46679"/>
                  <a:pt x="92667" y="36821"/>
                </a:cubicBezTo>
                <a:lnTo>
                  <a:pt x="49095" y="36821"/>
                </a:lnTo>
                <a:cubicBezTo>
                  <a:pt x="42306" y="36821"/>
                  <a:pt x="36821" y="31337"/>
                  <a:pt x="36821" y="24548"/>
                </a:cubicBezTo>
                <a:cubicBezTo>
                  <a:pt x="36821" y="17759"/>
                  <a:pt x="42306" y="12274"/>
                  <a:pt x="49095" y="12274"/>
                </a:cubicBezTo>
                <a:lnTo>
                  <a:pt x="98191" y="12274"/>
                </a:lnTo>
                <a:cubicBezTo>
                  <a:pt x="103791" y="4833"/>
                  <a:pt x="112689" y="0"/>
                  <a:pt x="122738" y="0"/>
                </a:cubicBezTo>
                <a:cubicBezTo>
                  <a:pt x="132787" y="0"/>
                  <a:pt x="141686" y="4833"/>
                  <a:pt x="147286" y="12274"/>
                </a:cubicBezTo>
                <a:close/>
                <a:moveTo>
                  <a:pt x="168612" y="122738"/>
                </a:moveTo>
                <a:lnTo>
                  <a:pt x="224151" y="122738"/>
                </a:lnTo>
                <a:lnTo>
                  <a:pt x="196381" y="75100"/>
                </a:lnTo>
                <a:lnTo>
                  <a:pt x="168612" y="122738"/>
                </a:lnTo>
                <a:close/>
                <a:moveTo>
                  <a:pt x="196381" y="159560"/>
                </a:moveTo>
                <a:cubicBezTo>
                  <a:pt x="172255" y="159560"/>
                  <a:pt x="152195" y="146519"/>
                  <a:pt x="148053" y="129297"/>
                </a:cubicBezTo>
                <a:cubicBezTo>
                  <a:pt x="147056" y="125078"/>
                  <a:pt x="148437" y="120744"/>
                  <a:pt x="150623" y="116985"/>
                </a:cubicBezTo>
                <a:lnTo>
                  <a:pt x="187137" y="54388"/>
                </a:lnTo>
                <a:cubicBezTo>
                  <a:pt x="189055" y="51090"/>
                  <a:pt x="192584" y="49095"/>
                  <a:pt x="196381" y="49095"/>
                </a:cubicBezTo>
                <a:cubicBezTo>
                  <a:pt x="200178" y="49095"/>
                  <a:pt x="203707" y="51128"/>
                  <a:pt x="205625" y="54388"/>
                </a:cubicBezTo>
                <a:lnTo>
                  <a:pt x="242140" y="116985"/>
                </a:lnTo>
                <a:cubicBezTo>
                  <a:pt x="244326" y="120744"/>
                  <a:pt x="245707" y="125078"/>
                  <a:pt x="244709" y="129297"/>
                </a:cubicBezTo>
                <a:cubicBezTo>
                  <a:pt x="240567" y="146480"/>
                  <a:pt x="220507" y="159560"/>
                  <a:pt x="196381" y="159560"/>
                </a:cubicBezTo>
                <a:close/>
                <a:moveTo>
                  <a:pt x="48635" y="75100"/>
                </a:moveTo>
                <a:lnTo>
                  <a:pt x="20866" y="122738"/>
                </a:lnTo>
                <a:lnTo>
                  <a:pt x="76443" y="122738"/>
                </a:lnTo>
                <a:lnTo>
                  <a:pt x="48635" y="75100"/>
                </a:lnTo>
                <a:close/>
                <a:moveTo>
                  <a:pt x="345" y="129297"/>
                </a:moveTo>
                <a:cubicBezTo>
                  <a:pt x="-652" y="125078"/>
                  <a:pt x="729" y="120744"/>
                  <a:pt x="2915" y="116985"/>
                </a:cubicBezTo>
                <a:lnTo>
                  <a:pt x="39430" y="54388"/>
                </a:lnTo>
                <a:cubicBezTo>
                  <a:pt x="41347" y="51090"/>
                  <a:pt x="44876" y="49095"/>
                  <a:pt x="48673" y="49095"/>
                </a:cubicBezTo>
                <a:cubicBezTo>
                  <a:pt x="52471" y="49095"/>
                  <a:pt x="55999" y="51128"/>
                  <a:pt x="57917" y="54388"/>
                </a:cubicBezTo>
                <a:lnTo>
                  <a:pt x="94432" y="116985"/>
                </a:lnTo>
                <a:cubicBezTo>
                  <a:pt x="96618" y="120744"/>
                  <a:pt x="97999" y="125078"/>
                  <a:pt x="97002" y="129297"/>
                </a:cubicBezTo>
                <a:cubicBezTo>
                  <a:pt x="92859" y="146480"/>
                  <a:pt x="72799" y="159560"/>
                  <a:pt x="48673" y="159560"/>
                </a:cubicBezTo>
                <a:cubicBezTo>
                  <a:pt x="24548" y="159560"/>
                  <a:pt x="4488" y="146519"/>
                  <a:pt x="345" y="129297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9" name="Text 37"/>
          <p:cNvSpPr/>
          <p:nvPr/>
        </p:nvSpPr>
        <p:spPr>
          <a:xfrm>
            <a:off x="8968644" y="4960447"/>
            <a:ext cx="1461949" cy="2618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7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数据对比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968644" y="5265929"/>
            <a:ext cx="1451039" cy="21820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展示冲突数据的差异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40039" y="6062368"/>
            <a:ext cx="15368648" cy="2352938"/>
          </a:xfrm>
          <a:custGeom>
            <a:avLst/>
            <a:gdLst/>
            <a:ahLst/>
            <a:cxnLst/>
            <a:rect l="l" t="t" r="r" b="b"/>
            <a:pathLst>
              <a:path w="15368648" h="2352938">
                <a:moveTo>
                  <a:pt x="174564" y="0"/>
                </a:moveTo>
                <a:lnTo>
                  <a:pt x="15194083" y="0"/>
                </a:lnTo>
                <a:cubicBezTo>
                  <a:pt x="15290493" y="0"/>
                  <a:pt x="15368648" y="78155"/>
                  <a:pt x="15368648" y="174564"/>
                </a:cubicBezTo>
                <a:lnTo>
                  <a:pt x="15368648" y="2178373"/>
                </a:lnTo>
                <a:cubicBezTo>
                  <a:pt x="15368648" y="2274783"/>
                  <a:pt x="15290493" y="2352938"/>
                  <a:pt x="15194083" y="2352938"/>
                </a:cubicBezTo>
                <a:lnTo>
                  <a:pt x="174564" y="2352938"/>
                </a:lnTo>
                <a:cubicBezTo>
                  <a:pt x="78155" y="2352938"/>
                  <a:pt x="0" y="2274783"/>
                  <a:pt x="0" y="2178373"/>
                </a:cubicBezTo>
                <a:lnTo>
                  <a:pt x="0" y="174564"/>
                </a:lnTo>
                <a:cubicBezTo>
                  <a:pt x="0" y="78220"/>
                  <a:pt x="78220" y="0"/>
                  <a:pt x="17456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63651" dist="109101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2" name="Shape 40"/>
          <p:cNvSpPr/>
          <p:nvPr/>
        </p:nvSpPr>
        <p:spPr>
          <a:xfrm>
            <a:off x="661877" y="6284199"/>
            <a:ext cx="523683" cy="523683"/>
          </a:xfrm>
          <a:custGeom>
            <a:avLst/>
            <a:gdLst/>
            <a:ahLst/>
            <a:cxnLst/>
            <a:rect l="l" t="t" r="r" b="b"/>
            <a:pathLst>
              <a:path w="523683" h="523683">
                <a:moveTo>
                  <a:pt x="130921" y="0"/>
                </a:moveTo>
                <a:lnTo>
                  <a:pt x="392762" y="0"/>
                </a:lnTo>
                <a:cubicBezTo>
                  <a:pt x="465020" y="0"/>
                  <a:pt x="523683" y="58664"/>
                  <a:pt x="523683" y="130921"/>
                </a:cubicBezTo>
                <a:lnTo>
                  <a:pt x="523683" y="392762"/>
                </a:lnTo>
                <a:cubicBezTo>
                  <a:pt x="523683" y="465020"/>
                  <a:pt x="465020" y="523683"/>
                  <a:pt x="392762" y="523683"/>
                </a:cubicBezTo>
                <a:lnTo>
                  <a:pt x="130921" y="523683"/>
                </a:lnTo>
                <a:cubicBezTo>
                  <a:pt x="58664" y="523683"/>
                  <a:pt x="0" y="465020"/>
                  <a:pt x="0" y="392762"/>
                </a:cubicBezTo>
                <a:lnTo>
                  <a:pt x="0" y="130921"/>
                </a:lnTo>
                <a:cubicBezTo>
                  <a:pt x="0" y="58664"/>
                  <a:pt x="58664" y="0"/>
                  <a:pt x="130921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43" name="Shape 41"/>
          <p:cNvSpPr/>
          <p:nvPr/>
        </p:nvSpPr>
        <p:spPr>
          <a:xfrm>
            <a:off x="814618" y="6436940"/>
            <a:ext cx="218201" cy="218201"/>
          </a:xfrm>
          <a:custGeom>
            <a:avLst/>
            <a:gdLst/>
            <a:ahLst/>
            <a:cxnLst/>
            <a:rect l="l" t="t" r="r" b="b"/>
            <a:pathLst>
              <a:path w="218201" h="218201">
                <a:moveTo>
                  <a:pt x="57022" y="15470"/>
                </a:moveTo>
                <a:cubicBezTo>
                  <a:pt x="61667" y="18709"/>
                  <a:pt x="62776" y="25102"/>
                  <a:pt x="59537" y="29704"/>
                </a:cubicBezTo>
                <a:lnTo>
                  <a:pt x="35671" y="63798"/>
                </a:lnTo>
                <a:cubicBezTo>
                  <a:pt x="33923" y="66270"/>
                  <a:pt x="31196" y="67847"/>
                  <a:pt x="28170" y="68103"/>
                </a:cubicBezTo>
                <a:cubicBezTo>
                  <a:pt x="25144" y="68358"/>
                  <a:pt x="22161" y="67336"/>
                  <a:pt x="20030" y="65205"/>
                </a:cubicBezTo>
                <a:lnTo>
                  <a:pt x="2983" y="48158"/>
                </a:lnTo>
                <a:cubicBezTo>
                  <a:pt x="-980" y="44152"/>
                  <a:pt x="-980" y="37674"/>
                  <a:pt x="2983" y="33668"/>
                </a:cubicBezTo>
                <a:cubicBezTo>
                  <a:pt x="6947" y="29662"/>
                  <a:pt x="13467" y="29704"/>
                  <a:pt x="17473" y="33668"/>
                </a:cubicBezTo>
                <a:lnTo>
                  <a:pt x="25911" y="42106"/>
                </a:lnTo>
                <a:lnTo>
                  <a:pt x="42788" y="17985"/>
                </a:lnTo>
                <a:cubicBezTo>
                  <a:pt x="46027" y="13339"/>
                  <a:pt x="52419" y="12231"/>
                  <a:pt x="57022" y="15470"/>
                </a:cubicBezTo>
                <a:close/>
                <a:moveTo>
                  <a:pt x="57022" y="83658"/>
                </a:moveTo>
                <a:cubicBezTo>
                  <a:pt x="61667" y="86897"/>
                  <a:pt x="62776" y="93290"/>
                  <a:pt x="59537" y="97892"/>
                </a:cubicBezTo>
                <a:lnTo>
                  <a:pt x="35671" y="131986"/>
                </a:lnTo>
                <a:cubicBezTo>
                  <a:pt x="33923" y="134458"/>
                  <a:pt x="31196" y="136035"/>
                  <a:pt x="28170" y="136291"/>
                </a:cubicBezTo>
                <a:cubicBezTo>
                  <a:pt x="25144" y="136546"/>
                  <a:pt x="22161" y="135523"/>
                  <a:pt x="20030" y="133393"/>
                </a:cubicBezTo>
                <a:lnTo>
                  <a:pt x="2983" y="116346"/>
                </a:lnTo>
                <a:cubicBezTo>
                  <a:pt x="-1023" y="112340"/>
                  <a:pt x="-1023" y="105862"/>
                  <a:pt x="2983" y="101898"/>
                </a:cubicBezTo>
                <a:cubicBezTo>
                  <a:pt x="6989" y="97935"/>
                  <a:pt x="13467" y="97892"/>
                  <a:pt x="17431" y="101898"/>
                </a:cubicBezTo>
                <a:lnTo>
                  <a:pt x="25869" y="110337"/>
                </a:lnTo>
                <a:lnTo>
                  <a:pt x="42745" y="86215"/>
                </a:lnTo>
                <a:cubicBezTo>
                  <a:pt x="45984" y="81570"/>
                  <a:pt x="52377" y="80462"/>
                  <a:pt x="56980" y="83701"/>
                </a:cubicBezTo>
                <a:close/>
                <a:moveTo>
                  <a:pt x="95463" y="40913"/>
                </a:moveTo>
                <a:cubicBezTo>
                  <a:pt x="95463" y="33369"/>
                  <a:pt x="101557" y="27275"/>
                  <a:pt x="109101" y="27275"/>
                </a:cubicBezTo>
                <a:lnTo>
                  <a:pt x="204564" y="27275"/>
                </a:lnTo>
                <a:cubicBezTo>
                  <a:pt x="212107" y="27275"/>
                  <a:pt x="218201" y="33369"/>
                  <a:pt x="218201" y="40913"/>
                </a:cubicBezTo>
                <a:cubicBezTo>
                  <a:pt x="218201" y="48456"/>
                  <a:pt x="212107" y="54550"/>
                  <a:pt x="204564" y="54550"/>
                </a:cubicBezTo>
                <a:lnTo>
                  <a:pt x="109101" y="54550"/>
                </a:lnTo>
                <a:cubicBezTo>
                  <a:pt x="101557" y="54550"/>
                  <a:pt x="95463" y="48456"/>
                  <a:pt x="95463" y="40913"/>
                </a:cubicBezTo>
                <a:close/>
                <a:moveTo>
                  <a:pt x="95463" y="109101"/>
                </a:moveTo>
                <a:cubicBezTo>
                  <a:pt x="95463" y="101557"/>
                  <a:pt x="101557" y="95463"/>
                  <a:pt x="109101" y="95463"/>
                </a:cubicBezTo>
                <a:lnTo>
                  <a:pt x="204564" y="95463"/>
                </a:lnTo>
                <a:cubicBezTo>
                  <a:pt x="212107" y="95463"/>
                  <a:pt x="218201" y="101557"/>
                  <a:pt x="218201" y="109101"/>
                </a:cubicBezTo>
                <a:cubicBezTo>
                  <a:pt x="218201" y="116644"/>
                  <a:pt x="212107" y="122738"/>
                  <a:pt x="204564" y="122738"/>
                </a:cubicBezTo>
                <a:lnTo>
                  <a:pt x="109101" y="122738"/>
                </a:lnTo>
                <a:cubicBezTo>
                  <a:pt x="101557" y="122738"/>
                  <a:pt x="95463" y="116644"/>
                  <a:pt x="95463" y="109101"/>
                </a:cubicBezTo>
                <a:close/>
                <a:moveTo>
                  <a:pt x="68188" y="177289"/>
                </a:moveTo>
                <a:cubicBezTo>
                  <a:pt x="68188" y="169745"/>
                  <a:pt x="74282" y="163651"/>
                  <a:pt x="81826" y="163651"/>
                </a:cubicBezTo>
                <a:lnTo>
                  <a:pt x="204564" y="163651"/>
                </a:lnTo>
                <a:cubicBezTo>
                  <a:pt x="212107" y="163651"/>
                  <a:pt x="218201" y="169745"/>
                  <a:pt x="218201" y="177289"/>
                </a:cubicBezTo>
                <a:cubicBezTo>
                  <a:pt x="218201" y="184832"/>
                  <a:pt x="212107" y="190926"/>
                  <a:pt x="204564" y="190926"/>
                </a:cubicBezTo>
                <a:lnTo>
                  <a:pt x="81826" y="190926"/>
                </a:lnTo>
                <a:cubicBezTo>
                  <a:pt x="74282" y="190926"/>
                  <a:pt x="68188" y="184832"/>
                  <a:pt x="68188" y="177289"/>
                </a:cubicBezTo>
                <a:close/>
                <a:moveTo>
                  <a:pt x="27275" y="160242"/>
                </a:moveTo>
                <a:cubicBezTo>
                  <a:pt x="36684" y="160242"/>
                  <a:pt x="44322" y="167880"/>
                  <a:pt x="44322" y="177289"/>
                </a:cubicBezTo>
                <a:cubicBezTo>
                  <a:pt x="44322" y="186697"/>
                  <a:pt x="36684" y="194336"/>
                  <a:pt x="27275" y="194336"/>
                </a:cubicBezTo>
                <a:cubicBezTo>
                  <a:pt x="17867" y="194336"/>
                  <a:pt x="10228" y="186697"/>
                  <a:pt x="10228" y="177289"/>
                </a:cubicBezTo>
                <a:cubicBezTo>
                  <a:pt x="10228" y="167880"/>
                  <a:pt x="17867" y="160242"/>
                  <a:pt x="27275" y="160242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44" name="Text 42"/>
          <p:cNvSpPr/>
          <p:nvPr/>
        </p:nvSpPr>
        <p:spPr>
          <a:xfrm>
            <a:off x="1316481" y="6371479"/>
            <a:ext cx="1178287" cy="3491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6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决策选项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65514" y="6986080"/>
            <a:ext cx="4851343" cy="1207381"/>
          </a:xfrm>
          <a:custGeom>
            <a:avLst/>
            <a:gdLst/>
            <a:ahLst/>
            <a:cxnLst/>
            <a:rect l="l" t="t" r="r" b="b"/>
            <a:pathLst>
              <a:path w="4851343" h="1207381">
                <a:moveTo>
                  <a:pt x="130916" y="0"/>
                </a:moveTo>
                <a:lnTo>
                  <a:pt x="4720427" y="0"/>
                </a:lnTo>
                <a:cubicBezTo>
                  <a:pt x="4792730" y="0"/>
                  <a:pt x="4851343" y="58613"/>
                  <a:pt x="4851343" y="130916"/>
                </a:cubicBezTo>
                <a:lnTo>
                  <a:pt x="4851343" y="1076464"/>
                </a:lnTo>
                <a:cubicBezTo>
                  <a:pt x="4851343" y="1148768"/>
                  <a:pt x="4792730" y="1207381"/>
                  <a:pt x="4720427" y="1207381"/>
                </a:cubicBezTo>
                <a:lnTo>
                  <a:pt x="130916" y="1207381"/>
                </a:lnTo>
                <a:cubicBezTo>
                  <a:pt x="58613" y="1207381"/>
                  <a:pt x="0" y="1148768"/>
                  <a:pt x="0" y="1076464"/>
                </a:cubicBezTo>
                <a:lnTo>
                  <a:pt x="0" y="130916"/>
                </a:lnTo>
                <a:cubicBezTo>
                  <a:pt x="0" y="58662"/>
                  <a:pt x="58662" y="0"/>
                  <a:pt x="130916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270000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843712" y="7164281"/>
            <a:ext cx="436403" cy="436403"/>
          </a:xfrm>
          <a:custGeom>
            <a:avLst/>
            <a:gdLst/>
            <a:ahLst/>
            <a:cxnLst/>
            <a:rect l="l" t="t" r="r" b="b"/>
            <a:pathLst>
              <a:path w="436403" h="436403">
                <a:moveTo>
                  <a:pt x="87281" y="0"/>
                </a:moveTo>
                <a:lnTo>
                  <a:pt x="349122" y="0"/>
                </a:lnTo>
                <a:cubicBezTo>
                  <a:pt x="397294" y="0"/>
                  <a:pt x="436403" y="39109"/>
                  <a:pt x="436403" y="87281"/>
                </a:cubicBezTo>
                <a:lnTo>
                  <a:pt x="436403" y="349122"/>
                </a:lnTo>
                <a:cubicBezTo>
                  <a:pt x="436403" y="397326"/>
                  <a:pt x="397326" y="436403"/>
                  <a:pt x="349122" y="436403"/>
                </a:cubicBezTo>
                <a:lnTo>
                  <a:pt x="87281" y="436403"/>
                </a:lnTo>
                <a:cubicBezTo>
                  <a:pt x="39077" y="436403"/>
                  <a:pt x="0" y="397326"/>
                  <a:pt x="0" y="349122"/>
                </a:cubicBezTo>
                <a:lnTo>
                  <a:pt x="0" y="87281"/>
                </a:lnTo>
                <a:cubicBezTo>
                  <a:pt x="0" y="39109"/>
                  <a:pt x="39109" y="0"/>
                  <a:pt x="87281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47" name="Shape 45"/>
          <p:cNvSpPr/>
          <p:nvPr/>
        </p:nvSpPr>
        <p:spPr>
          <a:xfrm>
            <a:off x="985543" y="7295202"/>
            <a:ext cx="152741" cy="174561"/>
          </a:xfrm>
          <a:custGeom>
            <a:avLst/>
            <a:gdLst/>
            <a:ahLst/>
            <a:cxnLst/>
            <a:rect l="l" t="t" r="r" b="b"/>
            <a:pathLst>
              <a:path w="152741" h="174561">
                <a:moveTo>
                  <a:pt x="152741" y="70165"/>
                </a:moveTo>
                <a:cubicBezTo>
                  <a:pt x="147695" y="73507"/>
                  <a:pt x="141899" y="76200"/>
                  <a:pt x="135864" y="78348"/>
                </a:cubicBezTo>
                <a:cubicBezTo>
                  <a:pt x="119840" y="84076"/>
                  <a:pt x="98804" y="87281"/>
                  <a:pt x="76370" y="87281"/>
                </a:cubicBezTo>
                <a:cubicBezTo>
                  <a:pt x="53937" y="87281"/>
                  <a:pt x="32867" y="84042"/>
                  <a:pt x="16877" y="78348"/>
                </a:cubicBezTo>
                <a:cubicBezTo>
                  <a:pt x="10876" y="76200"/>
                  <a:pt x="5046" y="73507"/>
                  <a:pt x="0" y="70165"/>
                </a:cubicBezTo>
                <a:lnTo>
                  <a:pt x="0" y="98191"/>
                </a:lnTo>
                <a:cubicBezTo>
                  <a:pt x="0" y="113260"/>
                  <a:pt x="34196" y="125466"/>
                  <a:pt x="76370" y="125466"/>
                </a:cubicBezTo>
                <a:cubicBezTo>
                  <a:pt x="118545" y="125466"/>
                  <a:pt x="152741" y="113260"/>
                  <a:pt x="152741" y="98191"/>
                </a:cubicBezTo>
                <a:lnTo>
                  <a:pt x="152741" y="70165"/>
                </a:lnTo>
                <a:close/>
                <a:moveTo>
                  <a:pt x="152741" y="43640"/>
                </a:moveTo>
                <a:lnTo>
                  <a:pt x="152741" y="27275"/>
                </a:lnTo>
                <a:cubicBezTo>
                  <a:pt x="152741" y="12206"/>
                  <a:pt x="118545" y="0"/>
                  <a:pt x="76370" y="0"/>
                </a:cubicBezTo>
                <a:cubicBezTo>
                  <a:pt x="34196" y="0"/>
                  <a:pt x="0" y="12206"/>
                  <a:pt x="0" y="27275"/>
                </a:cubicBezTo>
                <a:lnTo>
                  <a:pt x="0" y="43640"/>
                </a:lnTo>
                <a:cubicBezTo>
                  <a:pt x="0" y="58710"/>
                  <a:pt x="34196" y="70915"/>
                  <a:pt x="76370" y="70915"/>
                </a:cubicBezTo>
                <a:cubicBezTo>
                  <a:pt x="118545" y="70915"/>
                  <a:pt x="152741" y="58710"/>
                  <a:pt x="152741" y="43640"/>
                </a:cubicBezTo>
                <a:close/>
                <a:moveTo>
                  <a:pt x="135864" y="132898"/>
                </a:moveTo>
                <a:cubicBezTo>
                  <a:pt x="119874" y="138592"/>
                  <a:pt x="98838" y="141831"/>
                  <a:pt x="76370" y="141831"/>
                </a:cubicBezTo>
                <a:cubicBezTo>
                  <a:pt x="53903" y="141831"/>
                  <a:pt x="32867" y="138592"/>
                  <a:pt x="16877" y="132898"/>
                </a:cubicBezTo>
                <a:cubicBezTo>
                  <a:pt x="10876" y="130750"/>
                  <a:pt x="5046" y="128057"/>
                  <a:pt x="0" y="124716"/>
                </a:cubicBezTo>
                <a:lnTo>
                  <a:pt x="0" y="147286"/>
                </a:lnTo>
                <a:cubicBezTo>
                  <a:pt x="0" y="162355"/>
                  <a:pt x="34196" y="174561"/>
                  <a:pt x="76370" y="174561"/>
                </a:cubicBezTo>
                <a:cubicBezTo>
                  <a:pt x="118545" y="174561"/>
                  <a:pt x="152741" y="162355"/>
                  <a:pt x="152741" y="147286"/>
                </a:cubicBezTo>
                <a:lnTo>
                  <a:pt x="152741" y="124716"/>
                </a:lnTo>
                <a:cubicBezTo>
                  <a:pt x="147695" y="128057"/>
                  <a:pt x="141899" y="130750"/>
                  <a:pt x="135864" y="13289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48" name="Text 46"/>
          <p:cNvSpPr/>
          <p:nvPr/>
        </p:nvSpPr>
        <p:spPr>
          <a:xfrm>
            <a:off x="1411035" y="7229741"/>
            <a:ext cx="1341938" cy="3054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以MySQL为准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43712" y="7731604"/>
            <a:ext cx="4582228" cy="2836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7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选择MySQL的数据作为权威版本，覆盖其他库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700283" y="6986080"/>
            <a:ext cx="4851343" cy="1207381"/>
          </a:xfrm>
          <a:custGeom>
            <a:avLst/>
            <a:gdLst/>
            <a:ahLst/>
            <a:cxnLst/>
            <a:rect l="l" t="t" r="r" b="b"/>
            <a:pathLst>
              <a:path w="4851343" h="1207381">
                <a:moveTo>
                  <a:pt x="130916" y="0"/>
                </a:moveTo>
                <a:lnTo>
                  <a:pt x="4720427" y="0"/>
                </a:lnTo>
                <a:cubicBezTo>
                  <a:pt x="4792730" y="0"/>
                  <a:pt x="4851343" y="58613"/>
                  <a:pt x="4851343" y="130916"/>
                </a:cubicBezTo>
                <a:lnTo>
                  <a:pt x="4851343" y="1076464"/>
                </a:lnTo>
                <a:cubicBezTo>
                  <a:pt x="4851343" y="1148768"/>
                  <a:pt x="4792730" y="1207381"/>
                  <a:pt x="4720427" y="1207381"/>
                </a:cubicBezTo>
                <a:lnTo>
                  <a:pt x="130916" y="1207381"/>
                </a:lnTo>
                <a:cubicBezTo>
                  <a:pt x="58613" y="1207381"/>
                  <a:pt x="0" y="1148768"/>
                  <a:pt x="0" y="1076464"/>
                </a:cubicBezTo>
                <a:lnTo>
                  <a:pt x="0" y="130916"/>
                </a:lnTo>
                <a:cubicBezTo>
                  <a:pt x="0" y="58662"/>
                  <a:pt x="58662" y="0"/>
                  <a:pt x="130916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270000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5878481" y="7164281"/>
            <a:ext cx="436403" cy="436403"/>
          </a:xfrm>
          <a:custGeom>
            <a:avLst/>
            <a:gdLst/>
            <a:ahLst/>
            <a:cxnLst/>
            <a:rect l="l" t="t" r="r" b="b"/>
            <a:pathLst>
              <a:path w="436403" h="436403">
                <a:moveTo>
                  <a:pt x="87281" y="0"/>
                </a:moveTo>
                <a:lnTo>
                  <a:pt x="349122" y="0"/>
                </a:lnTo>
                <a:cubicBezTo>
                  <a:pt x="397294" y="0"/>
                  <a:pt x="436403" y="39109"/>
                  <a:pt x="436403" y="87281"/>
                </a:cubicBezTo>
                <a:lnTo>
                  <a:pt x="436403" y="349122"/>
                </a:lnTo>
                <a:cubicBezTo>
                  <a:pt x="436403" y="397326"/>
                  <a:pt x="397326" y="436403"/>
                  <a:pt x="349122" y="436403"/>
                </a:cubicBezTo>
                <a:lnTo>
                  <a:pt x="87281" y="436403"/>
                </a:lnTo>
                <a:cubicBezTo>
                  <a:pt x="39077" y="436403"/>
                  <a:pt x="0" y="397326"/>
                  <a:pt x="0" y="349122"/>
                </a:cubicBezTo>
                <a:lnTo>
                  <a:pt x="0" y="87281"/>
                </a:lnTo>
                <a:cubicBezTo>
                  <a:pt x="0" y="39109"/>
                  <a:pt x="39109" y="0"/>
                  <a:pt x="87281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52" name="Shape 50"/>
          <p:cNvSpPr/>
          <p:nvPr/>
        </p:nvSpPr>
        <p:spPr>
          <a:xfrm>
            <a:off x="6020311" y="7295202"/>
            <a:ext cx="152741" cy="174561"/>
          </a:xfrm>
          <a:custGeom>
            <a:avLst/>
            <a:gdLst/>
            <a:ahLst/>
            <a:cxnLst/>
            <a:rect l="l" t="t" r="r" b="b"/>
            <a:pathLst>
              <a:path w="152741" h="174561">
                <a:moveTo>
                  <a:pt x="21820" y="10910"/>
                </a:moveTo>
                <a:cubicBezTo>
                  <a:pt x="9785" y="10910"/>
                  <a:pt x="0" y="20695"/>
                  <a:pt x="0" y="32730"/>
                </a:cubicBezTo>
                <a:lnTo>
                  <a:pt x="0" y="54550"/>
                </a:lnTo>
                <a:cubicBezTo>
                  <a:pt x="0" y="66586"/>
                  <a:pt x="9785" y="76370"/>
                  <a:pt x="21820" y="76370"/>
                </a:cubicBezTo>
                <a:lnTo>
                  <a:pt x="130921" y="76370"/>
                </a:lnTo>
                <a:cubicBezTo>
                  <a:pt x="142956" y="76370"/>
                  <a:pt x="152741" y="66586"/>
                  <a:pt x="152741" y="54550"/>
                </a:cubicBezTo>
                <a:lnTo>
                  <a:pt x="152741" y="32730"/>
                </a:lnTo>
                <a:cubicBezTo>
                  <a:pt x="152741" y="20695"/>
                  <a:pt x="142956" y="10910"/>
                  <a:pt x="130921" y="10910"/>
                </a:cubicBezTo>
                <a:lnTo>
                  <a:pt x="21820" y="10910"/>
                </a:lnTo>
                <a:close/>
                <a:moveTo>
                  <a:pt x="95463" y="35458"/>
                </a:moveTo>
                <a:cubicBezTo>
                  <a:pt x="99979" y="35458"/>
                  <a:pt x="103646" y="39124"/>
                  <a:pt x="103646" y="43640"/>
                </a:cubicBezTo>
                <a:cubicBezTo>
                  <a:pt x="103646" y="48156"/>
                  <a:pt x="99979" y="51823"/>
                  <a:pt x="95463" y="51823"/>
                </a:cubicBezTo>
                <a:cubicBezTo>
                  <a:pt x="90947" y="51823"/>
                  <a:pt x="87281" y="48156"/>
                  <a:pt x="87281" y="43640"/>
                </a:cubicBezTo>
                <a:cubicBezTo>
                  <a:pt x="87281" y="39124"/>
                  <a:pt x="90947" y="35458"/>
                  <a:pt x="95463" y="35458"/>
                </a:cubicBezTo>
                <a:close/>
                <a:moveTo>
                  <a:pt x="114556" y="43640"/>
                </a:moveTo>
                <a:cubicBezTo>
                  <a:pt x="114556" y="39124"/>
                  <a:pt x="118222" y="35458"/>
                  <a:pt x="122738" y="35458"/>
                </a:cubicBezTo>
                <a:cubicBezTo>
                  <a:pt x="127254" y="35458"/>
                  <a:pt x="130921" y="39124"/>
                  <a:pt x="130921" y="43640"/>
                </a:cubicBezTo>
                <a:cubicBezTo>
                  <a:pt x="130921" y="48156"/>
                  <a:pt x="127254" y="51823"/>
                  <a:pt x="122738" y="51823"/>
                </a:cubicBezTo>
                <a:cubicBezTo>
                  <a:pt x="118222" y="51823"/>
                  <a:pt x="114556" y="48156"/>
                  <a:pt x="114556" y="43640"/>
                </a:cubicBezTo>
                <a:close/>
                <a:moveTo>
                  <a:pt x="21820" y="98191"/>
                </a:moveTo>
                <a:cubicBezTo>
                  <a:pt x="9785" y="98191"/>
                  <a:pt x="0" y="107976"/>
                  <a:pt x="0" y="120011"/>
                </a:cubicBezTo>
                <a:lnTo>
                  <a:pt x="0" y="141831"/>
                </a:lnTo>
                <a:cubicBezTo>
                  <a:pt x="0" y="153866"/>
                  <a:pt x="9785" y="163651"/>
                  <a:pt x="21820" y="163651"/>
                </a:cubicBezTo>
                <a:lnTo>
                  <a:pt x="130921" y="163651"/>
                </a:lnTo>
                <a:cubicBezTo>
                  <a:pt x="142956" y="163651"/>
                  <a:pt x="152741" y="153866"/>
                  <a:pt x="152741" y="141831"/>
                </a:cubicBezTo>
                <a:lnTo>
                  <a:pt x="152741" y="120011"/>
                </a:lnTo>
                <a:cubicBezTo>
                  <a:pt x="152741" y="107976"/>
                  <a:pt x="142956" y="98191"/>
                  <a:pt x="130921" y="98191"/>
                </a:cubicBezTo>
                <a:lnTo>
                  <a:pt x="21820" y="98191"/>
                </a:lnTo>
                <a:close/>
                <a:moveTo>
                  <a:pt x="95463" y="122738"/>
                </a:moveTo>
                <a:cubicBezTo>
                  <a:pt x="99979" y="122738"/>
                  <a:pt x="103646" y="126405"/>
                  <a:pt x="103646" y="130921"/>
                </a:cubicBezTo>
                <a:cubicBezTo>
                  <a:pt x="103646" y="135437"/>
                  <a:pt x="99979" y="139103"/>
                  <a:pt x="95463" y="139103"/>
                </a:cubicBezTo>
                <a:cubicBezTo>
                  <a:pt x="90947" y="139103"/>
                  <a:pt x="87281" y="135437"/>
                  <a:pt x="87281" y="130921"/>
                </a:cubicBezTo>
                <a:cubicBezTo>
                  <a:pt x="87281" y="126405"/>
                  <a:pt x="90947" y="122738"/>
                  <a:pt x="95463" y="122738"/>
                </a:cubicBezTo>
                <a:close/>
                <a:moveTo>
                  <a:pt x="114556" y="130921"/>
                </a:moveTo>
                <a:cubicBezTo>
                  <a:pt x="114556" y="126405"/>
                  <a:pt x="118222" y="122738"/>
                  <a:pt x="122738" y="122738"/>
                </a:cubicBezTo>
                <a:cubicBezTo>
                  <a:pt x="127254" y="122738"/>
                  <a:pt x="130921" y="126405"/>
                  <a:pt x="130921" y="130921"/>
                </a:cubicBezTo>
                <a:cubicBezTo>
                  <a:pt x="130921" y="135437"/>
                  <a:pt x="127254" y="139103"/>
                  <a:pt x="122738" y="139103"/>
                </a:cubicBezTo>
                <a:cubicBezTo>
                  <a:pt x="118222" y="139103"/>
                  <a:pt x="114556" y="135437"/>
                  <a:pt x="114556" y="130921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53" name="Text 51"/>
          <p:cNvSpPr/>
          <p:nvPr/>
        </p:nvSpPr>
        <p:spPr>
          <a:xfrm>
            <a:off x="6445804" y="7229741"/>
            <a:ext cx="1767431" cy="3054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以PostgreSQL为准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5878481" y="7731604"/>
            <a:ext cx="4582228" cy="2836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7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选择PostgreSQL的数据作为权威版本，覆盖其他库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0735051" y="6986080"/>
            <a:ext cx="4851343" cy="1207381"/>
          </a:xfrm>
          <a:custGeom>
            <a:avLst/>
            <a:gdLst/>
            <a:ahLst/>
            <a:cxnLst/>
            <a:rect l="l" t="t" r="r" b="b"/>
            <a:pathLst>
              <a:path w="4851343" h="1207381">
                <a:moveTo>
                  <a:pt x="130916" y="0"/>
                </a:moveTo>
                <a:lnTo>
                  <a:pt x="4720427" y="0"/>
                </a:lnTo>
                <a:cubicBezTo>
                  <a:pt x="4792730" y="0"/>
                  <a:pt x="4851343" y="58613"/>
                  <a:pt x="4851343" y="130916"/>
                </a:cubicBezTo>
                <a:lnTo>
                  <a:pt x="4851343" y="1076464"/>
                </a:lnTo>
                <a:cubicBezTo>
                  <a:pt x="4851343" y="1148768"/>
                  <a:pt x="4792730" y="1207381"/>
                  <a:pt x="4720427" y="1207381"/>
                </a:cubicBezTo>
                <a:lnTo>
                  <a:pt x="130916" y="1207381"/>
                </a:lnTo>
                <a:cubicBezTo>
                  <a:pt x="58613" y="1207381"/>
                  <a:pt x="0" y="1148768"/>
                  <a:pt x="0" y="1076464"/>
                </a:cubicBezTo>
                <a:lnTo>
                  <a:pt x="0" y="130916"/>
                </a:lnTo>
                <a:cubicBezTo>
                  <a:pt x="0" y="58662"/>
                  <a:pt x="58662" y="0"/>
                  <a:pt x="130916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270000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10913249" y="7164281"/>
            <a:ext cx="436403" cy="436403"/>
          </a:xfrm>
          <a:custGeom>
            <a:avLst/>
            <a:gdLst/>
            <a:ahLst/>
            <a:cxnLst/>
            <a:rect l="l" t="t" r="r" b="b"/>
            <a:pathLst>
              <a:path w="436403" h="436403">
                <a:moveTo>
                  <a:pt x="87281" y="0"/>
                </a:moveTo>
                <a:lnTo>
                  <a:pt x="349122" y="0"/>
                </a:lnTo>
                <a:cubicBezTo>
                  <a:pt x="397294" y="0"/>
                  <a:pt x="436403" y="39109"/>
                  <a:pt x="436403" y="87281"/>
                </a:cubicBezTo>
                <a:lnTo>
                  <a:pt x="436403" y="349122"/>
                </a:lnTo>
                <a:cubicBezTo>
                  <a:pt x="436403" y="397326"/>
                  <a:pt x="397326" y="436403"/>
                  <a:pt x="349122" y="436403"/>
                </a:cubicBezTo>
                <a:lnTo>
                  <a:pt x="87281" y="436403"/>
                </a:lnTo>
                <a:cubicBezTo>
                  <a:pt x="39077" y="436403"/>
                  <a:pt x="0" y="397326"/>
                  <a:pt x="0" y="349122"/>
                </a:cubicBezTo>
                <a:lnTo>
                  <a:pt x="0" y="87281"/>
                </a:lnTo>
                <a:cubicBezTo>
                  <a:pt x="0" y="39109"/>
                  <a:pt x="39109" y="0"/>
                  <a:pt x="87281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57" name="Shape 55"/>
          <p:cNvSpPr/>
          <p:nvPr/>
        </p:nvSpPr>
        <p:spPr>
          <a:xfrm>
            <a:off x="11022350" y="7295202"/>
            <a:ext cx="218201" cy="174561"/>
          </a:xfrm>
          <a:custGeom>
            <a:avLst/>
            <a:gdLst/>
            <a:ahLst/>
            <a:cxnLst/>
            <a:rect l="l" t="t" r="r" b="b"/>
            <a:pathLst>
              <a:path w="218201" h="174561">
                <a:moveTo>
                  <a:pt x="130921" y="10910"/>
                </a:moveTo>
                <a:lnTo>
                  <a:pt x="174561" y="10910"/>
                </a:lnTo>
                <a:cubicBezTo>
                  <a:pt x="180596" y="10910"/>
                  <a:pt x="185471" y="15786"/>
                  <a:pt x="185471" y="21820"/>
                </a:cubicBezTo>
                <a:cubicBezTo>
                  <a:pt x="185471" y="27855"/>
                  <a:pt x="180596" y="32730"/>
                  <a:pt x="174561" y="32730"/>
                </a:cubicBezTo>
                <a:lnTo>
                  <a:pt x="135830" y="32730"/>
                </a:lnTo>
                <a:cubicBezTo>
                  <a:pt x="134057" y="41526"/>
                  <a:pt x="128023" y="48788"/>
                  <a:pt x="120011" y="52266"/>
                </a:cubicBezTo>
                <a:lnTo>
                  <a:pt x="120011" y="152741"/>
                </a:lnTo>
                <a:lnTo>
                  <a:pt x="174561" y="152741"/>
                </a:lnTo>
                <a:cubicBezTo>
                  <a:pt x="180596" y="152741"/>
                  <a:pt x="185471" y="157616"/>
                  <a:pt x="185471" y="163651"/>
                </a:cubicBezTo>
                <a:cubicBezTo>
                  <a:pt x="185471" y="169686"/>
                  <a:pt x="180596" y="174561"/>
                  <a:pt x="174561" y="174561"/>
                </a:cubicBezTo>
                <a:lnTo>
                  <a:pt x="43640" y="174561"/>
                </a:lnTo>
                <a:cubicBezTo>
                  <a:pt x="37606" y="174561"/>
                  <a:pt x="32730" y="169686"/>
                  <a:pt x="32730" y="163651"/>
                </a:cubicBezTo>
                <a:cubicBezTo>
                  <a:pt x="32730" y="157616"/>
                  <a:pt x="37606" y="152741"/>
                  <a:pt x="43640" y="152741"/>
                </a:cubicBezTo>
                <a:lnTo>
                  <a:pt x="98191" y="152741"/>
                </a:lnTo>
                <a:lnTo>
                  <a:pt x="98191" y="52266"/>
                </a:lnTo>
                <a:cubicBezTo>
                  <a:pt x="90179" y="48754"/>
                  <a:pt x="84144" y="41492"/>
                  <a:pt x="82371" y="32730"/>
                </a:cubicBezTo>
                <a:lnTo>
                  <a:pt x="43640" y="32730"/>
                </a:lnTo>
                <a:cubicBezTo>
                  <a:pt x="37606" y="32730"/>
                  <a:pt x="32730" y="27855"/>
                  <a:pt x="32730" y="21820"/>
                </a:cubicBezTo>
                <a:cubicBezTo>
                  <a:pt x="32730" y="15786"/>
                  <a:pt x="37606" y="10910"/>
                  <a:pt x="43640" y="10910"/>
                </a:cubicBezTo>
                <a:lnTo>
                  <a:pt x="87281" y="10910"/>
                </a:lnTo>
                <a:cubicBezTo>
                  <a:pt x="92258" y="4296"/>
                  <a:pt x="100168" y="0"/>
                  <a:pt x="109101" y="0"/>
                </a:cubicBezTo>
                <a:cubicBezTo>
                  <a:pt x="118033" y="0"/>
                  <a:pt x="125943" y="4296"/>
                  <a:pt x="130921" y="10910"/>
                </a:cubicBezTo>
                <a:close/>
                <a:moveTo>
                  <a:pt x="149877" y="109101"/>
                </a:moveTo>
                <a:lnTo>
                  <a:pt x="199245" y="109101"/>
                </a:lnTo>
                <a:lnTo>
                  <a:pt x="174561" y="66756"/>
                </a:lnTo>
                <a:lnTo>
                  <a:pt x="149877" y="109101"/>
                </a:lnTo>
                <a:close/>
                <a:moveTo>
                  <a:pt x="174561" y="141831"/>
                </a:moveTo>
                <a:cubicBezTo>
                  <a:pt x="153116" y="141831"/>
                  <a:pt x="135285" y="130239"/>
                  <a:pt x="131603" y="114931"/>
                </a:cubicBezTo>
                <a:cubicBezTo>
                  <a:pt x="130716" y="111180"/>
                  <a:pt x="131944" y="107328"/>
                  <a:pt x="133887" y="103987"/>
                </a:cubicBezTo>
                <a:lnTo>
                  <a:pt x="166344" y="48345"/>
                </a:lnTo>
                <a:cubicBezTo>
                  <a:pt x="168049" y="45413"/>
                  <a:pt x="171186" y="43640"/>
                  <a:pt x="174561" y="43640"/>
                </a:cubicBezTo>
                <a:cubicBezTo>
                  <a:pt x="177936" y="43640"/>
                  <a:pt x="181073" y="45447"/>
                  <a:pt x="182778" y="48345"/>
                </a:cubicBezTo>
                <a:lnTo>
                  <a:pt x="215235" y="103987"/>
                </a:lnTo>
                <a:cubicBezTo>
                  <a:pt x="217179" y="107328"/>
                  <a:pt x="218406" y="111180"/>
                  <a:pt x="217519" y="114931"/>
                </a:cubicBezTo>
                <a:cubicBezTo>
                  <a:pt x="213837" y="130205"/>
                  <a:pt x="196006" y="141831"/>
                  <a:pt x="174561" y="141831"/>
                </a:cubicBezTo>
                <a:close/>
                <a:moveTo>
                  <a:pt x="43231" y="66756"/>
                </a:moveTo>
                <a:lnTo>
                  <a:pt x="18547" y="109101"/>
                </a:lnTo>
                <a:lnTo>
                  <a:pt x="67949" y="109101"/>
                </a:lnTo>
                <a:lnTo>
                  <a:pt x="43231" y="66756"/>
                </a:lnTo>
                <a:close/>
                <a:moveTo>
                  <a:pt x="307" y="114931"/>
                </a:moveTo>
                <a:cubicBezTo>
                  <a:pt x="-580" y="111180"/>
                  <a:pt x="648" y="107328"/>
                  <a:pt x="2591" y="103987"/>
                </a:cubicBezTo>
                <a:lnTo>
                  <a:pt x="35049" y="48345"/>
                </a:lnTo>
                <a:cubicBezTo>
                  <a:pt x="36753" y="45413"/>
                  <a:pt x="39890" y="43640"/>
                  <a:pt x="43265" y="43640"/>
                </a:cubicBezTo>
                <a:cubicBezTo>
                  <a:pt x="46641" y="43640"/>
                  <a:pt x="49777" y="45447"/>
                  <a:pt x="51482" y="48345"/>
                </a:cubicBezTo>
                <a:lnTo>
                  <a:pt x="83939" y="103987"/>
                </a:lnTo>
                <a:cubicBezTo>
                  <a:pt x="85883" y="107328"/>
                  <a:pt x="87110" y="111180"/>
                  <a:pt x="86224" y="114931"/>
                </a:cubicBezTo>
                <a:cubicBezTo>
                  <a:pt x="82541" y="130205"/>
                  <a:pt x="64710" y="141831"/>
                  <a:pt x="43265" y="141831"/>
                </a:cubicBezTo>
                <a:cubicBezTo>
                  <a:pt x="21820" y="141831"/>
                  <a:pt x="3989" y="130239"/>
                  <a:pt x="307" y="114931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58" name="Text 56"/>
          <p:cNvSpPr/>
          <p:nvPr/>
        </p:nvSpPr>
        <p:spPr>
          <a:xfrm>
            <a:off x="11480574" y="7229741"/>
            <a:ext cx="883715" cy="3054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手动合并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0913249" y="7731604"/>
            <a:ext cx="4582228" cy="28366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7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在Web界面中手动编辑数据，自定义合并策略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84667" cy="508000"/>
          </a:xfrm>
          <a:custGeom>
            <a:avLst/>
            <a:gdLst/>
            <a:ahLst/>
            <a:cxnLst/>
            <a:rect l="l" t="t" r="r" b="b"/>
            <a:pathLst>
              <a:path w="84667" h="508000">
                <a:moveTo>
                  <a:pt x="42333" y="0"/>
                </a:moveTo>
                <a:lnTo>
                  <a:pt x="42333" y="0"/>
                </a:lnTo>
                <a:cubicBezTo>
                  <a:pt x="65713" y="0"/>
                  <a:pt x="84667" y="18953"/>
                  <a:pt x="84667" y="42333"/>
                </a:cubicBezTo>
                <a:lnTo>
                  <a:pt x="84667" y="465667"/>
                </a:lnTo>
                <a:cubicBezTo>
                  <a:pt x="84667" y="489047"/>
                  <a:pt x="65713" y="508000"/>
                  <a:pt x="42333" y="508000"/>
                </a:cubicBezTo>
                <a:lnTo>
                  <a:pt x="42333" y="508000"/>
                </a:lnTo>
                <a:cubicBezTo>
                  <a:pt x="18953" y="508000"/>
                  <a:pt x="0" y="489047"/>
                  <a:pt x="0" y="465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635000" y="423333"/>
            <a:ext cx="5334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演示五：验证冲突解决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35000" y="1058333"/>
            <a:ext cx="1530350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确认冲突解决后的数据一致性状态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26861" y="1569861"/>
            <a:ext cx="7595306" cy="4758972"/>
          </a:xfrm>
          <a:custGeom>
            <a:avLst/>
            <a:gdLst/>
            <a:ahLst/>
            <a:cxnLst/>
            <a:rect l="l" t="t" r="r" b="b"/>
            <a:pathLst>
              <a:path w="7595306" h="4758972">
                <a:moveTo>
                  <a:pt x="169324" y="0"/>
                </a:moveTo>
                <a:lnTo>
                  <a:pt x="7425981" y="0"/>
                </a:lnTo>
                <a:cubicBezTo>
                  <a:pt x="7519497" y="0"/>
                  <a:pt x="7595306" y="75809"/>
                  <a:pt x="7595306" y="169324"/>
                </a:cubicBezTo>
                <a:lnTo>
                  <a:pt x="7595306" y="4589648"/>
                </a:lnTo>
                <a:cubicBezTo>
                  <a:pt x="7595306" y="4683163"/>
                  <a:pt x="7519497" y="4758972"/>
                  <a:pt x="7425981" y="4758972"/>
                </a:cubicBezTo>
                <a:lnTo>
                  <a:pt x="169324" y="4758972"/>
                </a:lnTo>
                <a:cubicBezTo>
                  <a:pt x="75809" y="4758972"/>
                  <a:pt x="0" y="4683163"/>
                  <a:pt x="0" y="4589648"/>
                </a:cubicBezTo>
                <a:lnTo>
                  <a:pt x="0" y="169324"/>
                </a:lnTo>
                <a:cubicBezTo>
                  <a:pt x="0" y="75872"/>
                  <a:pt x="75872" y="0"/>
                  <a:pt x="16932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42056" y="178505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816681" y="1933226"/>
            <a:ext cx="158750" cy="211667"/>
          </a:xfrm>
          <a:custGeom>
            <a:avLst/>
            <a:gdLst/>
            <a:ahLst/>
            <a:cxnLst/>
            <a:rect l="l" t="t" r="r" b="b"/>
            <a:pathLst>
              <a:path w="158750" h="211667">
                <a:moveTo>
                  <a:pt x="103312" y="27616"/>
                </a:moveTo>
                <a:cubicBezTo>
                  <a:pt x="107611" y="21704"/>
                  <a:pt x="106288" y="13436"/>
                  <a:pt x="100376" y="9136"/>
                </a:cubicBezTo>
                <a:cubicBezTo>
                  <a:pt x="94465" y="4837"/>
                  <a:pt x="86196" y="6160"/>
                  <a:pt x="81897" y="12072"/>
                </a:cubicBezTo>
                <a:lnTo>
                  <a:pt x="38075" y="72306"/>
                </a:lnTo>
                <a:lnTo>
                  <a:pt x="22572" y="56803"/>
                </a:lnTo>
                <a:cubicBezTo>
                  <a:pt x="17405" y="51635"/>
                  <a:pt x="9012" y="51635"/>
                  <a:pt x="3845" y="56803"/>
                </a:cubicBezTo>
                <a:cubicBezTo>
                  <a:pt x="-1323" y="61970"/>
                  <a:pt x="-1323" y="70363"/>
                  <a:pt x="3845" y="75530"/>
                </a:cubicBezTo>
                <a:lnTo>
                  <a:pt x="30303" y="101989"/>
                </a:lnTo>
                <a:cubicBezTo>
                  <a:pt x="33032" y="104717"/>
                  <a:pt x="36835" y="106123"/>
                  <a:pt x="40680" y="105833"/>
                </a:cubicBezTo>
                <a:cubicBezTo>
                  <a:pt x="44524" y="105544"/>
                  <a:pt x="48080" y="103560"/>
                  <a:pt x="50354" y="100418"/>
                </a:cubicBezTo>
                <a:lnTo>
                  <a:pt x="103270" y="27657"/>
                </a:lnTo>
                <a:close/>
                <a:moveTo>
                  <a:pt x="156228" y="83840"/>
                </a:moveTo>
                <a:cubicBezTo>
                  <a:pt x="160528" y="77928"/>
                  <a:pt x="159205" y="69660"/>
                  <a:pt x="153293" y="65360"/>
                </a:cubicBezTo>
                <a:cubicBezTo>
                  <a:pt x="147381" y="61061"/>
                  <a:pt x="139113" y="62384"/>
                  <a:pt x="134813" y="68296"/>
                </a:cubicBezTo>
                <a:lnTo>
                  <a:pt x="64534" y="164910"/>
                </a:lnTo>
                <a:lnTo>
                  <a:pt x="35801" y="136178"/>
                </a:lnTo>
                <a:cubicBezTo>
                  <a:pt x="30634" y="131010"/>
                  <a:pt x="22242" y="131010"/>
                  <a:pt x="17074" y="136178"/>
                </a:cubicBezTo>
                <a:cubicBezTo>
                  <a:pt x="11906" y="141345"/>
                  <a:pt x="11906" y="149738"/>
                  <a:pt x="17074" y="154905"/>
                </a:cubicBezTo>
                <a:lnTo>
                  <a:pt x="56761" y="194593"/>
                </a:lnTo>
                <a:cubicBezTo>
                  <a:pt x="59490" y="197321"/>
                  <a:pt x="63293" y="198727"/>
                  <a:pt x="67138" y="198438"/>
                </a:cubicBezTo>
                <a:cubicBezTo>
                  <a:pt x="70983" y="198148"/>
                  <a:pt x="74538" y="196164"/>
                  <a:pt x="76812" y="193022"/>
                </a:cubicBezTo>
                <a:lnTo>
                  <a:pt x="156187" y="83881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277056" y="1869726"/>
            <a:ext cx="1143000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解决结果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5583" y="2465920"/>
            <a:ext cx="7150806" cy="769056"/>
          </a:xfrm>
          <a:custGeom>
            <a:avLst/>
            <a:gdLst/>
            <a:ahLst/>
            <a:cxnLst/>
            <a:rect l="l" t="t" r="r" b="b"/>
            <a:pathLst>
              <a:path w="7150806" h="769056">
                <a:moveTo>
                  <a:pt x="84665" y="0"/>
                </a:moveTo>
                <a:lnTo>
                  <a:pt x="7066140" y="0"/>
                </a:lnTo>
                <a:cubicBezTo>
                  <a:pt x="7112900" y="0"/>
                  <a:pt x="7150806" y="37906"/>
                  <a:pt x="7150806" y="84665"/>
                </a:cubicBezTo>
                <a:lnTo>
                  <a:pt x="7150806" y="684390"/>
                </a:lnTo>
                <a:cubicBezTo>
                  <a:pt x="7150806" y="731150"/>
                  <a:pt x="7112900" y="769056"/>
                  <a:pt x="7066140" y="769056"/>
                </a:cubicBezTo>
                <a:lnTo>
                  <a:pt x="84665" y="769056"/>
                </a:lnTo>
                <a:cubicBezTo>
                  <a:pt x="37906" y="769056"/>
                  <a:pt x="0" y="731150"/>
                  <a:pt x="0" y="684390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802569" y="261760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11" name="Text 9"/>
          <p:cNvSpPr/>
          <p:nvPr/>
        </p:nvSpPr>
        <p:spPr>
          <a:xfrm>
            <a:off x="1141236" y="2596441"/>
            <a:ext cx="3873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冲突状态变更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41236" y="2892774"/>
            <a:ext cx="3862917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conflicts表中的状态从 </a:t>
            </a:r>
            <a:r>
              <a:rPr lang="en-US" sz="1165" b="1" dirty="0">
                <a:solidFill>
                  <a:srgbClr val="212529">
                    <a:alpha val="70000"/>
                  </a:srgbClr>
                </a:solidFill>
                <a:highlight>
                  <a:srgbClr val="5E7CE8">
                    <a:alpha val="2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PENDING </a:t>
            </a:r>
            <a:r>
              <a:rPr lang="en-US" sz="11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更新为 </a:t>
            </a:r>
            <a:r>
              <a:rPr lang="en-US" sz="1165" b="1" dirty="0">
                <a:solidFill>
                  <a:srgbClr val="212529">
                    <a:alpha val="70000"/>
                  </a:srgbClr>
                </a:solidFill>
                <a:highlight>
                  <a:srgbClr val="4ADE80">
                    <a:alpha val="2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RESOLVED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45583" y="3369028"/>
            <a:ext cx="7150806" cy="769056"/>
          </a:xfrm>
          <a:custGeom>
            <a:avLst/>
            <a:gdLst/>
            <a:ahLst/>
            <a:cxnLst/>
            <a:rect l="l" t="t" r="r" b="b"/>
            <a:pathLst>
              <a:path w="7150806" h="769056">
                <a:moveTo>
                  <a:pt x="84665" y="0"/>
                </a:moveTo>
                <a:lnTo>
                  <a:pt x="7066140" y="0"/>
                </a:lnTo>
                <a:cubicBezTo>
                  <a:pt x="7112900" y="0"/>
                  <a:pt x="7150806" y="37906"/>
                  <a:pt x="7150806" y="84665"/>
                </a:cubicBezTo>
                <a:lnTo>
                  <a:pt x="7150806" y="684390"/>
                </a:lnTo>
                <a:cubicBezTo>
                  <a:pt x="7150806" y="731150"/>
                  <a:pt x="7112900" y="769056"/>
                  <a:pt x="7066140" y="769056"/>
                </a:cubicBezTo>
                <a:lnTo>
                  <a:pt x="84665" y="769056"/>
                </a:lnTo>
                <a:cubicBezTo>
                  <a:pt x="37906" y="769056"/>
                  <a:pt x="0" y="731150"/>
                  <a:pt x="0" y="684390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02569" y="352072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631" y="71438"/>
                </a:moveTo>
                <a:lnTo>
                  <a:pt x="181570" y="71438"/>
                </a:lnTo>
                <a:cubicBezTo>
                  <a:pt x="186519" y="71438"/>
                  <a:pt x="190500" y="67456"/>
                  <a:pt x="190500" y="62508"/>
                </a:cubicBezTo>
                <a:lnTo>
                  <a:pt x="190500" y="8930"/>
                </a:lnTo>
                <a:cubicBezTo>
                  <a:pt x="190500" y="5321"/>
                  <a:pt x="188342" y="2046"/>
                  <a:pt x="184993" y="670"/>
                </a:cubicBezTo>
                <a:cubicBezTo>
                  <a:pt x="181645" y="-707"/>
                  <a:pt x="177812" y="74"/>
                  <a:pt x="175245" y="2604"/>
                </a:cubicBezTo>
                <a:lnTo>
                  <a:pt x="156009" y="21878"/>
                </a:lnTo>
                <a:cubicBezTo>
                  <a:pt x="139526" y="8223"/>
                  <a:pt x="118318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ubicBezTo>
                  <a:pt x="29468" y="50416"/>
                  <a:pt x="59271" y="23812"/>
                  <a:pt x="95250" y="23812"/>
                </a:cubicBezTo>
                <a:cubicBezTo>
                  <a:pt x="111770" y="23812"/>
                  <a:pt x="126950" y="29394"/>
                  <a:pt x="139043" y="38807"/>
                </a:cubicBezTo>
                <a:lnTo>
                  <a:pt x="121667" y="56183"/>
                </a:lnTo>
                <a:cubicBezTo>
                  <a:pt x="119100" y="58750"/>
                  <a:pt x="118356" y="62582"/>
                  <a:pt x="119732" y="65931"/>
                </a:cubicBezTo>
                <a:cubicBezTo>
                  <a:pt x="121109" y="69279"/>
                  <a:pt x="124383" y="71438"/>
                  <a:pt x="127992" y="71438"/>
                </a:cubicBezTo>
                <a:lnTo>
                  <a:pt x="178631" y="71438"/>
                </a:lnTo>
                <a:close/>
                <a:moveTo>
                  <a:pt x="189570" y="108831"/>
                </a:moveTo>
                <a:cubicBezTo>
                  <a:pt x="190500" y="102319"/>
                  <a:pt x="185961" y="96292"/>
                  <a:pt x="179487" y="95362"/>
                </a:cubicBezTo>
                <a:cubicBezTo>
                  <a:pt x="173013" y="94431"/>
                  <a:pt x="166948" y="98971"/>
                  <a:pt x="166018" y="105445"/>
                </a:cubicBezTo>
                <a:cubicBezTo>
                  <a:pt x="161069" y="140047"/>
                  <a:pt x="131266" y="166650"/>
                  <a:pt x="95287" y="166650"/>
                </a:cubicBezTo>
                <a:cubicBezTo>
                  <a:pt x="78767" y="166650"/>
                  <a:pt x="63587" y="161069"/>
                  <a:pt x="51495" y="151656"/>
                </a:cubicBezTo>
                <a:lnTo>
                  <a:pt x="68833" y="134317"/>
                </a:lnTo>
                <a:cubicBezTo>
                  <a:pt x="71400" y="131750"/>
                  <a:pt x="72144" y="127918"/>
                  <a:pt x="70768" y="124569"/>
                </a:cubicBezTo>
                <a:cubicBezTo>
                  <a:pt x="69391" y="121221"/>
                  <a:pt x="66117" y="119063"/>
                  <a:pt x="62508" y="119063"/>
                </a:cubicBezTo>
                <a:lnTo>
                  <a:pt x="8930" y="119063"/>
                </a:lnTo>
                <a:cubicBezTo>
                  <a:pt x="3981" y="119063"/>
                  <a:pt x="0" y="123044"/>
                  <a:pt x="0" y="127992"/>
                </a:cubicBezTo>
                <a:lnTo>
                  <a:pt x="0" y="181570"/>
                </a:lnTo>
                <a:cubicBezTo>
                  <a:pt x="0" y="185179"/>
                  <a:pt x="2158" y="188454"/>
                  <a:pt x="5507" y="189830"/>
                </a:cubicBezTo>
                <a:cubicBezTo>
                  <a:pt x="8855" y="191207"/>
                  <a:pt x="12688" y="190426"/>
                  <a:pt x="15255" y="187896"/>
                </a:cubicBezTo>
                <a:lnTo>
                  <a:pt x="34528" y="168622"/>
                </a:lnTo>
                <a:cubicBezTo>
                  <a:pt x="50974" y="182277"/>
                  <a:pt x="72182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15" name="Text 13"/>
          <p:cNvSpPr/>
          <p:nvPr/>
        </p:nvSpPr>
        <p:spPr>
          <a:xfrm>
            <a:off x="1141236" y="3499559"/>
            <a:ext cx="47942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数据强制一致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41236" y="3795892"/>
            <a:ext cx="4783667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选择PostgreSQL数据为准，MySQL和SQL Server被强制更新为价格205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5583" y="4272135"/>
            <a:ext cx="7150806" cy="769056"/>
          </a:xfrm>
          <a:custGeom>
            <a:avLst/>
            <a:gdLst/>
            <a:ahLst/>
            <a:cxnLst/>
            <a:rect l="l" t="t" r="r" b="b"/>
            <a:pathLst>
              <a:path w="7150806" h="769056">
                <a:moveTo>
                  <a:pt x="84665" y="0"/>
                </a:moveTo>
                <a:lnTo>
                  <a:pt x="7066140" y="0"/>
                </a:lnTo>
                <a:cubicBezTo>
                  <a:pt x="7112900" y="0"/>
                  <a:pt x="7150806" y="37906"/>
                  <a:pt x="7150806" y="84665"/>
                </a:cubicBezTo>
                <a:lnTo>
                  <a:pt x="7150806" y="684390"/>
                </a:lnTo>
                <a:cubicBezTo>
                  <a:pt x="7150806" y="731150"/>
                  <a:pt x="7112900" y="769056"/>
                  <a:pt x="7066140" y="769056"/>
                </a:cubicBezTo>
                <a:lnTo>
                  <a:pt x="84665" y="769056"/>
                </a:lnTo>
                <a:cubicBezTo>
                  <a:pt x="37906" y="769056"/>
                  <a:pt x="0" y="731150"/>
                  <a:pt x="0" y="684390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802569" y="442383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4ADE80"/>
          </a:solidFill>
        </p:spPr>
      </p:sp>
      <p:sp>
        <p:nvSpPr>
          <p:cNvPr id="19" name="Text 17"/>
          <p:cNvSpPr/>
          <p:nvPr/>
        </p:nvSpPr>
        <p:spPr>
          <a:xfrm>
            <a:off x="1141236" y="4402667"/>
            <a:ext cx="2973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版本号同步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41236" y="4699000"/>
            <a:ext cx="2963333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所有数据库的row_version统一为最新版本号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233833" y="1566333"/>
            <a:ext cx="7598833" cy="4773083"/>
          </a:xfrm>
          <a:custGeom>
            <a:avLst/>
            <a:gdLst/>
            <a:ahLst/>
            <a:cxnLst/>
            <a:rect l="l" t="t" r="r" b="b"/>
            <a:pathLst>
              <a:path w="7598833" h="4773083">
                <a:moveTo>
                  <a:pt x="169349" y="0"/>
                </a:moveTo>
                <a:lnTo>
                  <a:pt x="7429484" y="0"/>
                </a:lnTo>
                <a:cubicBezTo>
                  <a:pt x="7523013" y="0"/>
                  <a:pt x="7598833" y="75820"/>
                  <a:pt x="7598833" y="169349"/>
                </a:cubicBezTo>
                <a:lnTo>
                  <a:pt x="7598833" y="4603734"/>
                </a:lnTo>
                <a:cubicBezTo>
                  <a:pt x="7598833" y="4697263"/>
                  <a:pt x="7523013" y="4773083"/>
                  <a:pt x="7429484" y="4773083"/>
                </a:cubicBezTo>
                <a:lnTo>
                  <a:pt x="169349" y="4773083"/>
                </a:lnTo>
                <a:cubicBezTo>
                  <a:pt x="75820" y="4773083"/>
                  <a:pt x="0" y="4697263"/>
                  <a:pt x="0" y="4603734"/>
                </a:cubicBezTo>
                <a:lnTo>
                  <a:pt x="0" y="169349"/>
                </a:lnTo>
                <a:cubicBezTo>
                  <a:pt x="0" y="75883"/>
                  <a:pt x="75883" y="0"/>
                  <a:pt x="169349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8445500" y="1778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23" name="Shape 21"/>
          <p:cNvSpPr/>
          <p:nvPr/>
        </p:nvSpPr>
        <p:spPr>
          <a:xfrm>
            <a:off x="8606896" y="1926167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185208" y="85080"/>
                </a:moveTo>
                <a:cubicBezTo>
                  <a:pt x="179090" y="89132"/>
                  <a:pt x="172062" y="92397"/>
                  <a:pt x="164744" y="95002"/>
                </a:cubicBezTo>
                <a:cubicBezTo>
                  <a:pt x="145314" y="101947"/>
                  <a:pt x="119807" y="105833"/>
                  <a:pt x="92604" y="105833"/>
                </a:cubicBezTo>
                <a:cubicBezTo>
                  <a:pt x="65402" y="105833"/>
                  <a:pt x="39853" y="101906"/>
                  <a:pt x="20464" y="95002"/>
                </a:cubicBezTo>
                <a:cubicBezTo>
                  <a:pt x="13188" y="92397"/>
                  <a:pt x="6118" y="89132"/>
                  <a:pt x="0" y="85080"/>
                </a:cubicBezTo>
                <a:lnTo>
                  <a:pt x="0" y="119063"/>
                </a:lnTo>
                <a:cubicBezTo>
                  <a:pt x="0" y="137335"/>
                  <a:pt x="41465" y="152135"/>
                  <a:pt x="92604" y="152135"/>
                </a:cubicBezTo>
                <a:cubicBezTo>
                  <a:pt x="143743" y="152135"/>
                  <a:pt x="185208" y="137335"/>
                  <a:pt x="185208" y="119063"/>
                </a:cubicBezTo>
                <a:lnTo>
                  <a:pt x="185208" y="85080"/>
                </a:lnTo>
                <a:close/>
                <a:moveTo>
                  <a:pt x="185208" y="52917"/>
                </a:moveTo>
                <a:lnTo>
                  <a:pt x="185208" y="33073"/>
                </a:lnTo>
                <a:cubicBezTo>
                  <a:pt x="185208" y="14800"/>
                  <a:pt x="143743" y="0"/>
                  <a:pt x="92604" y="0"/>
                </a:cubicBezTo>
                <a:cubicBezTo>
                  <a:pt x="41465" y="0"/>
                  <a:pt x="0" y="14800"/>
                  <a:pt x="0" y="33073"/>
                </a:cubicBezTo>
                <a:lnTo>
                  <a:pt x="0" y="52917"/>
                </a:lnTo>
                <a:cubicBezTo>
                  <a:pt x="0" y="71189"/>
                  <a:pt x="41465" y="85990"/>
                  <a:pt x="92604" y="85990"/>
                </a:cubicBezTo>
                <a:cubicBezTo>
                  <a:pt x="143743" y="85990"/>
                  <a:pt x="185208" y="71189"/>
                  <a:pt x="185208" y="52917"/>
                </a:cubicBezTo>
                <a:close/>
                <a:moveTo>
                  <a:pt x="164744" y="161148"/>
                </a:moveTo>
                <a:cubicBezTo>
                  <a:pt x="145355" y="168052"/>
                  <a:pt x="119848" y="171979"/>
                  <a:pt x="92604" y="171979"/>
                </a:cubicBezTo>
                <a:cubicBezTo>
                  <a:pt x="65360" y="171979"/>
                  <a:pt x="39853" y="168052"/>
                  <a:pt x="20464" y="161148"/>
                </a:cubicBezTo>
                <a:cubicBezTo>
                  <a:pt x="13188" y="158543"/>
                  <a:pt x="6118" y="155277"/>
                  <a:pt x="0" y="151226"/>
                </a:cubicBezTo>
                <a:lnTo>
                  <a:pt x="0" y="178594"/>
                </a:lnTo>
                <a:cubicBezTo>
                  <a:pt x="0" y="196867"/>
                  <a:pt x="41465" y="211667"/>
                  <a:pt x="92604" y="211667"/>
                </a:cubicBezTo>
                <a:cubicBezTo>
                  <a:pt x="143743" y="211667"/>
                  <a:pt x="185208" y="196867"/>
                  <a:pt x="185208" y="178594"/>
                </a:cubicBezTo>
                <a:lnTo>
                  <a:pt x="185208" y="151226"/>
                </a:lnTo>
                <a:cubicBezTo>
                  <a:pt x="179090" y="155277"/>
                  <a:pt x="172062" y="158543"/>
                  <a:pt x="164744" y="16114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4" name="Text 22"/>
          <p:cNvSpPr/>
          <p:nvPr/>
        </p:nvSpPr>
        <p:spPr>
          <a:xfrm>
            <a:off x="9080500" y="1862667"/>
            <a:ext cx="1905000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三库一致性验证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449028" y="2458861"/>
            <a:ext cx="7171972" cy="2631722"/>
          </a:xfrm>
          <a:custGeom>
            <a:avLst/>
            <a:gdLst/>
            <a:ahLst/>
            <a:cxnLst/>
            <a:rect l="l" t="t" r="r" b="b"/>
            <a:pathLst>
              <a:path w="7171972" h="2631722">
                <a:moveTo>
                  <a:pt x="127007" y="0"/>
                </a:moveTo>
                <a:lnTo>
                  <a:pt x="7044965" y="0"/>
                </a:lnTo>
                <a:cubicBezTo>
                  <a:pt x="7115109" y="0"/>
                  <a:pt x="7171972" y="56863"/>
                  <a:pt x="7171972" y="127007"/>
                </a:cubicBezTo>
                <a:lnTo>
                  <a:pt x="7171972" y="2504715"/>
                </a:lnTo>
                <a:cubicBezTo>
                  <a:pt x="7171972" y="2574859"/>
                  <a:pt x="7115109" y="2631722"/>
                  <a:pt x="7044965" y="2631722"/>
                </a:cubicBezTo>
                <a:lnTo>
                  <a:pt x="127007" y="2631722"/>
                </a:lnTo>
                <a:cubicBezTo>
                  <a:pt x="56863" y="2631722"/>
                  <a:pt x="0" y="2574859"/>
                  <a:pt x="0" y="2504715"/>
                </a:cubicBezTo>
                <a:lnTo>
                  <a:pt x="0" y="127007"/>
                </a:lnTo>
                <a:cubicBezTo>
                  <a:pt x="0" y="56910"/>
                  <a:pt x="56910" y="0"/>
                  <a:pt x="12700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8621889" y="2631726"/>
            <a:ext cx="692150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Products表 P9001 记录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625417" y="3058587"/>
            <a:ext cx="6812139" cy="557389"/>
          </a:xfrm>
          <a:custGeom>
            <a:avLst/>
            <a:gdLst/>
            <a:ahLst/>
            <a:cxnLst/>
            <a:rect l="l" t="t" r="r" b="b"/>
            <a:pathLst>
              <a:path w="6812139" h="557389">
                <a:moveTo>
                  <a:pt x="84667" y="0"/>
                </a:moveTo>
                <a:lnTo>
                  <a:pt x="6727472" y="0"/>
                </a:lnTo>
                <a:cubicBezTo>
                  <a:pt x="6774232" y="0"/>
                  <a:pt x="6812139" y="37907"/>
                  <a:pt x="6812139" y="84667"/>
                </a:cubicBezTo>
                <a:lnTo>
                  <a:pt x="6812139" y="472722"/>
                </a:lnTo>
                <a:cubicBezTo>
                  <a:pt x="6812139" y="519482"/>
                  <a:pt x="6774232" y="557389"/>
                  <a:pt x="6727472" y="557389"/>
                </a:cubicBezTo>
                <a:lnTo>
                  <a:pt x="84667" y="557389"/>
                </a:lnTo>
                <a:cubicBezTo>
                  <a:pt x="37907" y="557389"/>
                  <a:pt x="0" y="519482"/>
                  <a:pt x="0" y="472722"/>
                </a:cubicBezTo>
                <a:lnTo>
                  <a:pt x="0" y="84667"/>
                </a:lnTo>
                <a:cubicBezTo>
                  <a:pt x="0" y="37938"/>
                  <a:pt x="37938" y="0"/>
                  <a:pt x="8466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8755945" y="3231441"/>
            <a:ext cx="57150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MySQL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4488143" y="3189108"/>
            <a:ext cx="92075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价格: 205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625417" y="3707694"/>
            <a:ext cx="6812139" cy="557389"/>
          </a:xfrm>
          <a:custGeom>
            <a:avLst/>
            <a:gdLst/>
            <a:ahLst/>
            <a:cxnLst/>
            <a:rect l="l" t="t" r="r" b="b"/>
            <a:pathLst>
              <a:path w="6812139" h="557389">
                <a:moveTo>
                  <a:pt x="84667" y="0"/>
                </a:moveTo>
                <a:lnTo>
                  <a:pt x="6727472" y="0"/>
                </a:lnTo>
                <a:cubicBezTo>
                  <a:pt x="6774232" y="0"/>
                  <a:pt x="6812139" y="37907"/>
                  <a:pt x="6812139" y="84667"/>
                </a:cubicBezTo>
                <a:lnTo>
                  <a:pt x="6812139" y="472722"/>
                </a:lnTo>
                <a:cubicBezTo>
                  <a:pt x="6812139" y="519482"/>
                  <a:pt x="6774232" y="557389"/>
                  <a:pt x="6727472" y="557389"/>
                </a:cubicBezTo>
                <a:lnTo>
                  <a:pt x="84667" y="557389"/>
                </a:lnTo>
                <a:cubicBezTo>
                  <a:pt x="37907" y="557389"/>
                  <a:pt x="0" y="519482"/>
                  <a:pt x="0" y="472722"/>
                </a:cubicBezTo>
                <a:lnTo>
                  <a:pt x="0" y="84667"/>
                </a:lnTo>
                <a:cubicBezTo>
                  <a:pt x="0" y="37938"/>
                  <a:pt x="37938" y="0"/>
                  <a:pt x="8466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8755945" y="3880559"/>
            <a:ext cx="88900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4488143" y="3838226"/>
            <a:ext cx="92075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价格: 205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625417" y="4356802"/>
            <a:ext cx="6812139" cy="557389"/>
          </a:xfrm>
          <a:custGeom>
            <a:avLst/>
            <a:gdLst/>
            <a:ahLst/>
            <a:cxnLst/>
            <a:rect l="l" t="t" r="r" b="b"/>
            <a:pathLst>
              <a:path w="6812139" h="557389">
                <a:moveTo>
                  <a:pt x="84667" y="0"/>
                </a:moveTo>
                <a:lnTo>
                  <a:pt x="6727472" y="0"/>
                </a:lnTo>
                <a:cubicBezTo>
                  <a:pt x="6774232" y="0"/>
                  <a:pt x="6812139" y="37907"/>
                  <a:pt x="6812139" y="84667"/>
                </a:cubicBezTo>
                <a:lnTo>
                  <a:pt x="6812139" y="472722"/>
                </a:lnTo>
                <a:cubicBezTo>
                  <a:pt x="6812139" y="519482"/>
                  <a:pt x="6774232" y="557389"/>
                  <a:pt x="6727472" y="557389"/>
                </a:cubicBezTo>
                <a:lnTo>
                  <a:pt x="84667" y="557389"/>
                </a:lnTo>
                <a:cubicBezTo>
                  <a:pt x="37907" y="557389"/>
                  <a:pt x="0" y="519482"/>
                  <a:pt x="0" y="472722"/>
                </a:cubicBezTo>
                <a:lnTo>
                  <a:pt x="0" y="84667"/>
                </a:lnTo>
                <a:cubicBezTo>
                  <a:pt x="0" y="37938"/>
                  <a:pt x="37938" y="0"/>
                  <a:pt x="8466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8755945" y="4529667"/>
            <a:ext cx="846667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SQL Server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4488143" y="4487333"/>
            <a:ext cx="92075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价格: 205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449028" y="5266969"/>
            <a:ext cx="7171972" cy="853722"/>
          </a:xfrm>
          <a:custGeom>
            <a:avLst/>
            <a:gdLst/>
            <a:ahLst/>
            <a:cxnLst/>
            <a:rect l="l" t="t" r="r" b="b"/>
            <a:pathLst>
              <a:path w="7171972" h="853722">
                <a:moveTo>
                  <a:pt x="127000" y="0"/>
                </a:moveTo>
                <a:lnTo>
                  <a:pt x="7044973" y="0"/>
                </a:lnTo>
                <a:cubicBezTo>
                  <a:pt x="7115113" y="0"/>
                  <a:pt x="7171972" y="56860"/>
                  <a:pt x="7171972" y="127000"/>
                </a:cubicBezTo>
                <a:lnTo>
                  <a:pt x="7171972" y="726723"/>
                </a:lnTo>
                <a:cubicBezTo>
                  <a:pt x="7171972" y="796863"/>
                  <a:pt x="7115113" y="853722"/>
                  <a:pt x="7044973" y="853722"/>
                </a:cubicBezTo>
                <a:lnTo>
                  <a:pt x="127000" y="853722"/>
                </a:lnTo>
                <a:cubicBezTo>
                  <a:pt x="56860" y="853722"/>
                  <a:pt x="0" y="796863"/>
                  <a:pt x="0" y="726723"/>
                </a:cubicBezTo>
                <a:lnTo>
                  <a:pt x="0" y="127000"/>
                </a:lnTo>
                <a:cubicBezTo>
                  <a:pt x="0" y="56860"/>
                  <a:pt x="56860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8467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8653639" y="55668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8" name="Text 36"/>
          <p:cNvSpPr/>
          <p:nvPr/>
        </p:nvSpPr>
        <p:spPr>
          <a:xfrm>
            <a:off x="9066389" y="5439833"/>
            <a:ext cx="128058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验证通过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066389" y="5736167"/>
            <a:ext cx="1259417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三库数据完全一致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26861" y="6551087"/>
            <a:ext cx="15405806" cy="2176639"/>
          </a:xfrm>
          <a:custGeom>
            <a:avLst/>
            <a:gdLst/>
            <a:ahLst/>
            <a:cxnLst/>
            <a:rect l="l" t="t" r="r" b="b"/>
            <a:pathLst>
              <a:path w="15405806" h="2176639">
                <a:moveTo>
                  <a:pt x="169343" y="0"/>
                </a:moveTo>
                <a:lnTo>
                  <a:pt x="15236463" y="0"/>
                </a:lnTo>
                <a:cubicBezTo>
                  <a:pt x="15329988" y="0"/>
                  <a:pt x="15405806" y="75817"/>
                  <a:pt x="15405806" y="169343"/>
                </a:cubicBezTo>
                <a:lnTo>
                  <a:pt x="15405806" y="2007296"/>
                </a:lnTo>
                <a:cubicBezTo>
                  <a:pt x="15405806" y="2100822"/>
                  <a:pt x="15329988" y="2176639"/>
                  <a:pt x="15236463" y="2176639"/>
                </a:cubicBezTo>
                <a:lnTo>
                  <a:pt x="169343" y="2176639"/>
                </a:lnTo>
                <a:cubicBezTo>
                  <a:pt x="75817" y="2176639"/>
                  <a:pt x="0" y="2100822"/>
                  <a:pt x="0" y="2007296"/>
                </a:cubicBezTo>
                <a:lnTo>
                  <a:pt x="0" y="169343"/>
                </a:lnTo>
                <a:cubicBezTo>
                  <a:pt x="0" y="75880"/>
                  <a:pt x="75880" y="0"/>
                  <a:pt x="169343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1" name="Shape 39"/>
          <p:cNvSpPr/>
          <p:nvPr/>
        </p:nvSpPr>
        <p:spPr>
          <a:xfrm>
            <a:off x="642056" y="676627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42" name="Shape 40"/>
          <p:cNvSpPr/>
          <p:nvPr/>
        </p:nvSpPr>
        <p:spPr>
          <a:xfrm>
            <a:off x="790222" y="6914441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26458" y="26458"/>
                </a:moveTo>
                <a:cubicBezTo>
                  <a:pt x="26458" y="19141"/>
                  <a:pt x="20547" y="13229"/>
                  <a:pt x="13229" y="13229"/>
                </a:cubicBezTo>
                <a:cubicBezTo>
                  <a:pt x="5912" y="13229"/>
                  <a:pt x="0" y="19141"/>
                  <a:pt x="0" y="26458"/>
                </a:cubicBezTo>
                <a:lnTo>
                  <a:pt x="0" y="165365"/>
                </a:lnTo>
                <a:cubicBezTo>
                  <a:pt x="0" y="183637"/>
                  <a:pt x="14800" y="198438"/>
                  <a:pt x="33073" y="198438"/>
                </a:cubicBezTo>
                <a:lnTo>
                  <a:pt x="198438" y="198438"/>
                </a:lnTo>
                <a:cubicBezTo>
                  <a:pt x="205755" y="198438"/>
                  <a:pt x="211667" y="192526"/>
                  <a:pt x="211667" y="185208"/>
                </a:cubicBezTo>
                <a:cubicBezTo>
                  <a:pt x="211667" y="177891"/>
                  <a:pt x="205755" y="171979"/>
                  <a:pt x="198438" y="171979"/>
                </a:cubicBezTo>
                <a:lnTo>
                  <a:pt x="33073" y="171979"/>
                </a:lnTo>
                <a:cubicBezTo>
                  <a:pt x="29435" y="171979"/>
                  <a:pt x="26458" y="169003"/>
                  <a:pt x="26458" y="165365"/>
                </a:cubicBezTo>
                <a:lnTo>
                  <a:pt x="26458" y="26458"/>
                </a:lnTo>
                <a:close/>
                <a:moveTo>
                  <a:pt x="194551" y="62260"/>
                </a:moveTo>
                <a:cubicBezTo>
                  <a:pt x="199719" y="57092"/>
                  <a:pt x="199719" y="48700"/>
                  <a:pt x="194551" y="43532"/>
                </a:cubicBezTo>
                <a:cubicBezTo>
                  <a:pt x="189384" y="38365"/>
                  <a:pt x="180992" y="38365"/>
                  <a:pt x="175824" y="43532"/>
                </a:cubicBezTo>
                <a:lnTo>
                  <a:pt x="132292" y="87106"/>
                </a:lnTo>
                <a:lnTo>
                  <a:pt x="108562" y="63417"/>
                </a:lnTo>
                <a:cubicBezTo>
                  <a:pt x="103394" y="58250"/>
                  <a:pt x="95002" y="58250"/>
                  <a:pt x="89834" y="63417"/>
                </a:cubicBezTo>
                <a:lnTo>
                  <a:pt x="50147" y="103105"/>
                </a:lnTo>
                <a:cubicBezTo>
                  <a:pt x="44979" y="108272"/>
                  <a:pt x="44979" y="116665"/>
                  <a:pt x="50147" y="121832"/>
                </a:cubicBezTo>
                <a:cubicBezTo>
                  <a:pt x="55314" y="127000"/>
                  <a:pt x="63707" y="127000"/>
                  <a:pt x="68874" y="121832"/>
                </a:cubicBezTo>
                <a:lnTo>
                  <a:pt x="99219" y="91488"/>
                </a:lnTo>
                <a:lnTo>
                  <a:pt x="122949" y="115218"/>
                </a:lnTo>
                <a:cubicBezTo>
                  <a:pt x="128116" y="120385"/>
                  <a:pt x="136508" y="120385"/>
                  <a:pt x="141676" y="115218"/>
                </a:cubicBezTo>
                <a:lnTo>
                  <a:pt x="194593" y="62301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43" name="Text 41"/>
          <p:cNvSpPr/>
          <p:nvPr/>
        </p:nvSpPr>
        <p:spPr>
          <a:xfrm>
            <a:off x="1277056" y="6850941"/>
            <a:ext cx="1651000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冲突处理统计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45583" y="7447135"/>
            <a:ext cx="3605389" cy="1065389"/>
          </a:xfrm>
          <a:custGeom>
            <a:avLst/>
            <a:gdLst/>
            <a:ahLst/>
            <a:cxnLst/>
            <a:rect l="l" t="t" r="r" b="b"/>
            <a:pathLst>
              <a:path w="3605389" h="1065389">
                <a:moveTo>
                  <a:pt x="127005" y="0"/>
                </a:moveTo>
                <a:lnTo>
                  <a:pt x="3478384" y="0"/>
                </a:lnTo>
                <a:cubicBezTo>
                  <a:pt x="3548527" y="0"/>
                  <a:pt x="3605389" y="56862"/>
                  <a:pt x="3605389" y="127005"/>
                </a:cubicBezTo>
                <a:lnTo>
                  <a:pt x="3605389" y="938384"/>
                </a:lnTo>
                <a:cubicBezTo>
                  <a:pt x="3605389" y="1008527"/>
                  <a:pt x="3548527" y="1065389"/>
                  <a:pt x="3478384" y="1065389"/>
                </a:cubicBezTo>
                <a:lnTo>
                  <a:pt x="127005" y="1065389"/>
                </a:lnTo>
                <a:cubicBezTo>
                  <a:pt x="56862" y="1065389"/>
                  <a:pt x="0" y="1008527"/>
                  <a:pt x="0" y="938384"/>
                </a:cubicBezTo>
                <a:lnTo>
                  <a:pt x="0" y="127005"/>
                </a:lnTo>
                <a:cubicBezTo>
                  <a:pt x="0" y="56909"/>
                  <a:pt x="56909" y="0"/>
                  <a:pt x="127005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270000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739069" y="7620000"/>
            <a:ext cx="3418417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5E7CE8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76111" y="8085667"/>
            <a:ext cx="33443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检测到的冲突数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430889" y="7447135"/>
            <a:ext cx="3605389" cy="1065389"/>
          </a:xfrm>
          <a:custGeom>
            <a:avLst/>
            <a:gdLst/>
            <a:ahLst/>
            <a:cxnLst/>
            <a:rect l="l" t="t" r="r" b="b"/>
            <a:pathLst>
              <a:path w="3605389" h="1065389">
                <a:moveTo>
                  <a:pt x="127005" y="0"/>
                </a:moveTo>
                <a:lnTo>
                  <a:pt x="3478384" y="0"/>
                </a:lnTo>
                <a:cubicBezTo>
                  <a:pt x="3548527" y="0"/>
                  <a:pt x="3605389" y="56862"/>
                  <a:pt x="3605389" y="127005"/>
                </a:cubicBezTo>
                <a:lnTo>
                  <a:pt x="3605389" y="938384"/>
                </a:lnTo>
                <a:cubicBezTo>
                  <a:pt x="3605389" y="1008527"/>
                  <a:pt x="3548527" y="1065389"/>
                  <a:pt x="3478384" y="1065389"/>
                </a:cubicBezTo>
                <a:lnTo>
                  <a:pt x="127005" y="1065389"/>
                </a:lnTo>
                <a:cubicBezTo>
                  <a:pt x="56862" y="1065389"/>
                  <a:pt x="0" y="1008527"/>
                  <a:pt x="0" y="938384"/>
                </a:cubicBezTo>
                <a:lnTo>
                  <a:pt x="0" y="127005"/>
                </a:lnTo>
                <a:cubicBezTo>
                  <a:pt x="0" y="56909"/>
                  <a:pt x="56909" y="0"/>
                  <a:pt x="127005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270000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4524375" y="7620000"/>
            <a:ext cx="3418417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4ADE8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561417" y="8085667"/>
            <a:ext cx="33443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已解决的冲突数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216194" y="7447135"/>
            <a:ext cx="3605389" cy="1065389"/>
          </a:xfrm>
          <a:custGeom>
            <a:avLst/>
            <a:gdLst/>
            <a:ahLst/>
            <a:cxnLst/>
            <a:rect l="l" t="t" r="r" b="b"/>
            <a:pathLst>
              <a:path w="3605389" h="1065389">
                <a:moveTo>
                  <a:pt x="127005" y="0"/>
                </a:moveTo>
                <a:lnTo>
                  <a:pt x="3478384" y="0"/>
                </a:lnTo>
                <a:cubicBezTo>
                  <a:pt x="3548527" y="0"/>
                  <a:pt x="3605389" y="56862"/>
                  <a:pt x="3605389" y="127005"/>
                </a:cubicBezTo>
                <a:lnTo>
                  <a:pt x="3605389" y="938384"/>
                </a:lnTo>
                <a:cubicBezTo>
                  <a:pt x="3605389" y="1008527"/>
                  <a:pt x="3548527" y="1065389"/>
                  <a:pt x="3478384" y="1065389"/>
                </a:cubicBezTo>
                <a:lnTo>
                  <a:pt x="127005" y="1065389"/>
                </a:lnTo>
                <a:cubicBezTo>
                  <a:pt x="56862" y="1065389"/>
                  <a:pt x="0" y="1008527"/>
                  <a:pt x="0" y="938384"/>
                </a:cubicBezTo>
                <a:lnTo>
                  <a:pt x="0" y="127005"/>
                </a:lnTo>
                <a:cubicBezTo>
                  <a:pt x="0" y="56909"/>
                  <a:pt x="56909" y="0"/>
                  <a:pt x="127005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270000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8309681" y="7620000"/>
            <a:ext cx="3418417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9EC5FE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346722" y="8085667"/>
            <a:ext cx="33443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未解决的冲突数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2001501" y="7447135"/>
            <a:ext cx="3605389" cy="1065389"/>
          </a:xfrm>
          <a:custGeom>
            <a:avLst/>
            <a:gdLst/>
            <a:ahLst/>
            <a:cxnLst/>
            <a:rect l="l" t="t" r="r" b="b"/>
            <a:pathLst>
              <a:path w="3605389" h="1065389">
                <a:moveTo>
                  <a:pt x="127005" y="0"/>
                </a:moveTo>
                <a:lnTo>
                  <a:pt x="3478384" y="0"/>
                </a:lnTo>
                <a:cubicBezTo>
                  <a:pt x="3548527" y="0"/>
                  <a:pt x="3605389" y="56862"/>
                  <a:pt x="3605389" y="127005"/>
                </a:cubicBezTo>
                <a:lnTo>
                  <a:pt x="3605389" y="938384"/>
                </a:lnTo>
                <a:cubicBezTo>
                  <a:pt x="3605389" y="1008527"/>
                  <a:pt x="3548527" y="1065389"/>
                  <a:pt x="3478384" y="1065389"/>
                </a:cubicBezTo>
                <a:lnTo>
                  <a:pt x="127005" y="1065389"/>
                </a:lnTo>
                <a:cubicBezTo>
                  <a:pt x="56862" y="1065389"/>
                  <a:pt x="0" y="1008527"/>
                  <a:pt x="0" y="938384"/>
                </a:cubicBezTo>
                <a:lnTo>
                  <a:pt x="0" y="127005"/>
                </a:lnTo>
                <a:cubicBezTo>
                  <a:pt x="0" y="56909"/>
                  <a:pt x="56909" y="0"/>
                  <a:pt x="127005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4ADE80">
                  <a:alpha val="10000"/>
                </a:srgbClr>
              </a:gs>
            </a:gsLst>
            <a:lin ang="270000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12094987" y="7620000"/>
            <a:ext cx="3418417" cy="381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5E7CE8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100%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2132028" y="8085667"/>
            <a:ext cx="33443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冲突解决率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84667" cy="508000"/>
          </a:xfrm>
          <a:custGeom>
            <a:avLst/>
            <a:gdLst/>
            <a:ahLst/>
            <a:cxnLst/>
            <a:rect l="l" t="t" r="r" b="b"/>
            <a:pathLst>
              <a:path w="84667" h="508000">
                <a:moveTo>
                  <a:pt x="42333" y="0"/>
                </a:moveTo>
                <a:lnTo>
                  <a:pt x="42333" y="0"/>
                </a:lnTo>
                <a:cubicBezTo>
                  <a:pt x="65713" y="0"/>
                  <a:pt x="84667" y="18953"/>
                  <a:pt x="84667" y="42333"/>
                </a:cubicBezTo>
                <a:lnTo>
                  <a:pt x="84667" y="465667"/>
                </a:lnTo>
                <a:cubicBezTo>
                  <a:pt x="84667" y="489047"/>
                  <a:pt x="65713" y="508000"/>
                  <a:pt x="42333" y="508000"/>
                </a:cubicBezTo>
                <a:lnTo>
                  <a:pt x="42333" y="508000"/>
                </a:lnTo>
                <a:cubicBezTo>
                  <a:pt x="18953" y="508000"/>
                  <a:pt x="0" y="489047"/>
                  <a:pt x="0" y="465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635000" y="423333"/>
            <a:ext cx="548216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演示六：复杂 SQL 查询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35000" y="1058333"/>
            <a:ext cx="1530350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多表JOIN、子查询与聚合统计的综合应用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23333" y="1566333"/>
            <a:ext cx="4995333" cy="3799417"/>
          </a:xfrm>
          <a:custGeom>
            <a:avLst/>
            <a:gdLst/>
            <a:ahLst/>
            <a:cxnLst/>
            <a:rect l="l" t="t" r="r" b="b"/>
            <a:pathLst>
              <a:path w="4995333" h="3799417">
                <a:moveTo>
                  <a:pt x="169340" y="0"/>
                </a:moveTo>
                <a:lnTo>
                  <a:pt x="4825993" y="0"/>
                </a:lnTo>
                <a:cubicBezTo>
                  <a:pt x="4919517" y="0"/>
                  <a:pt x="4995333" y="75816"/>
                  <a:pt x="4995333" y="169340"/>
                </a:cubicBezTo>
                <a:lnTo>
                  <a:pt x="4995333" y="3630077"/>
                </a:lnTo>
                <a:cubicBezTo>
                  <a:pt x="4995333" y="3723601"/>
                  <a:pt x="4919517" y="3799417"/>
                  <a:pt x="4825993" y="3799417"/>
                </a:cubicBezTo>
                <a:lnTo>
                  <a:pt x="169340" y="3799417"/>
                </a:lnTo>
                <a:cubicBezTo>
                  <a:pt x="75816" y="3799417"/>
                  <a:pt x="0" y="3723601"/>
                  <a:pt x="0" y="3630077"/>
                </a:cubicBezTo>
                <a:lnTo>
                  <a:pt x="0" y="169340"/>
                </a:lnTo>
                <a:cubicBezTo>
                  <a:pt x="0" y="75879"/>
                  <a:pt x="75879" y="0"/>
                  <a:pt x="16934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35000" y="1778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783167" y="1926167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171979" y="85990"/>
                </a:moveTo>
                <a:cubicBezTo>
                  <a:pt x="171979" y="104965"/>
                  <a:pt x="165819" y="122494"/>
                  <a:pt x="155443" y="136715"/>
                </a:cubicBezTo>
                <a:lnTo>
                  <a:pt x="207781" y="189094"/>
                </a:lnTo>
                <a:cubicBezTo>
                  <a:pt x="212948" y="194262"/>
                  <a:pt x="212948" y="202654"/>
                  <a:pt x="207781" y="207822"/>
                </a:cubicBezTo>
                <a:cubicBezTo>
                  <a:pt x="202613" y="212990"/>
                  <a:pt x="194221" y="212990"/>
                  <a:pt x="189053" y="207822"/>
                </a:cubicBezTo>
                <a:lnTo>
                  <a:pt x="136715" y="155443"/>
                </a:lnTo>
                <a:cubicBezTo>
                  <a:pt x="122494" y="165819"/>
                  <a:pt x="104965" y="171979"/>
                  <a:pt x="85990" y="171979"/>
                </a:cubicBezTo>
                <a:cubicBezTo>
                  <a:pt x="38489" y="171979"/>
                  <a:pt x="0" y="133491"/>
                  <a:pt x="0" y="85990"/>
                </a:cubicBezTo>
                <a:cubicBezTo>
                  <a:pt x="0" y="38489"/>
                  <a:pt x="38489" y="0"/>
                  <a:pt x="85990" y="0"/>
                </a:cubicBezTo>
                <a:cubicBezTo>
                  <a:pt x="133491" y="0"/>
                  <a:pt x="171979" y="38489"/>
                  <a:pt x="171979" y="85990"/>
                </a:cubicBezTo>
                <a:close/>
                <a:moveTo>
                  <a:pt x="85990" y="145521"/>
                </a:moveTo>
                <a:cubicBezTo>
                  <a:pt x="118846" y="145521"/>
                  <a:pt x="145521" y="118846"/>
                  <a:pt x="145521" y="85990"/>
                </a:cubicBezTo>
                <a:cubicBezTo>
                  <a:pt x="145521" y="53133"/>
                  <a:pt x="118846" y="26458"/>
                  <a:pt x="85990" y="26458"/>
                </a:cubicBezTo>
                <a:cubicBezTo>
                  <a:pt x="53133" y="26458"/>
                  <a:pt x="26458" y="53133"/>
                  <a:pt x="26458" y="85990"/>
                </a:cubicBezTo>
                <a:cubicBezTo>
                  <a:pt x="26458" y="118846"/>
                  <a:pt x="53133" y="145521"/>
                  <a:pt x="85990" y="145521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270000" y="1862667"/>
            <a:ext cx="1143000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查询场景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528" y="2458861"/>
            <a:ext cx="4568472" cy="1044222"/>
          </a:xfrm>
          <a:custGeom>
            <a:avLst/>
            <a:gdLst/>
            <a:ahLst/>
            <a:cxnLst/>
            <a:rect l="l" t="t" r="r" b="b"/>
            <a:pathLst>
              <a:path w="4568472" h="1044222">
                <a:moveTo>
                  <a:pt x="126998" y="0"/>
                </a:moveTo>
                <a:lnTo>
                  <a:pt x="4441474" y="0"/>
                </a:lnTo>
                <a:cubicBezTo>
                  <a:pt x="4511613" y="0"/>
                  <a:pt x="4568472" y="56859"/>
                  <a:pt x="4568472" y="126998"/>
                </a:cubicBezTo>
                <a:lnTo>
                  <a:pt x="4568472" y="917224"/>
                </a:lnTo>
                <a:cubicBezTo>
                  <a:pt x="4568472" y="987363"/>
                  <a:pt x="4511613" y="1044222"/>
                  <a:pt x="4441474" y="1044222"/>
                </a:cubicBezTo>
                <a:lnTo>
                  <a:pt x="126998" y="1044222"/>
                </a:lnTo>
                <a:cubicBezTo>
                  <a:pt x="56859" y="1044222"/>
                  <a:pt x="0" y="987363"/>
                  <a:pt x="0" y="917224"/>
                </a:cubicBezTo>
                <a:lnTo>
                  <a:pt x="0" y="126998"/>
                </a:lnTo>
                <a:cubicBezTo>
                  <a:pt x="0" y="56906"/>
                  <a:pt x="56906" y="0"/>
                  <a:pt x="126998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11389" y="2631726"/>
            <a:ext cx="431800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业务需求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11389" y="3055059"/>
            <a:ext cx="4307417" cy="2751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查询</a:t>
            </a:r>
            <a:r>
              <a:rPr lang="en-US" sz="133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"已支付且金额高于平均水平"</a:t>
            </a:r>
            <a:r>
              <a:rPr lang="en-US" sz="133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的优质订单详情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633861" y="1569861"/>
            <a:ext cx="4991806" cy="3785306"/>
          </a:xfrm>
          <a:custGeom>
            <a:avLst/>
            <a:gdLst/>
            <a:ahLst/>
            <a:cxnLst/>
            <a:rect l="l" t="t" r="r" b="b"/>
            <a:pathLst>
              <a:path w="4991806" h="3785306">
                <a:moveTo>
                  <a:pt x="169317" y="0"/>
                </a:moveTo>
                <a:lnTo>
                  <a:pt x="4822489" y="0"/>
                </a:lnTo>
                <a:cubicBezTo>
                  <a:pt x="4916000" y="0"/>
                  <a:pt x="4991806" y="75806"/>
                  <a:pt x="4991806" y="169317"/>
                </a:cubicBezTo>
                <a:lnTo>
                  <a:pt x="4991806" y="3615989"/>
                </a:lnTo>
                <a:cubicBezTo>
                  <a:pt x="4991806" y="3709500"/>
                  <a:pt x="4916000" y="3785306"/>
                  <a:pt x="4822489" y="3785306"/>
                </a:cubicBezTo>
                <a:lnTo>
                  <a:pt x="169317" y="3785306"/>
                </a:lnTo>
                <a:cubicBezTo>
                  <a:pt x="75806" y="3785306"/>
                  <a:pt x="0" y="3709500"/>
                  <a:pt x="0" y="3615989"/>
                </a:cubicBezTo>
                <a:lnTo>
                  <a:pt x="0" y="169317"/>
                </a:lnTo>
                <a:cubicBezTo>
                  <a:pt x="0" y="75806"/>
                  <a:pt x="75806" y="0"/>
                  <a:pt x="169317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5849056" y="178505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</p:spPr>
      </p:sp>
      <p:sp>
        <p:nvSpPr>
          <p:cNvPr id="14" name="Shape 12"/>
          <p:cNvSpPr/>
          <p:nvPr/>
        </p:nvSpPr>
        <p:spPr>
          <a:xfrm>
            <a:off x="5997222" y="1933226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96118" y="2150"/>
                </a:moveTo>
                <a:cubicBezTo>
                  <a:pt x="102278" y="-703"/>
                  <a:pt x="109389" y="-703"/>
                  <a:pt x="115549" y="2150"/>
                </a:cubicBezTo>
                <a:lnTo>
                  <a:pt x="205920" y="43904"/>
                </a:lnTo>
                <a:cubicBezTo>
                  <a:pt x="209434" y="45517"/>
                  <a:pt x="211667" y="49031"/>
                  <a:pt x="211667" y="52917"/>
                </a:cubicBezTo>
                <a:cubicBezTo>
                  <a:pt x="211667" y="56803"/>
                  <a:pt x="209434" y="60317"/>
                  <a:pt x="205920" y="61929"/>
                </a:cubicBezTo>
                <a:lnTo>
                  <a:pt x="115549" y="103684"/>
                </a:lnTo>
                <a:cubicBezTo>
                  <a:pt x="109389" y="106536"/>
                  <a:pt x="102278" y="106536"/>
                  <a:pt x="96118" y="103684"/>
                </a:cubicBezTo>
                <a:lnTo>
                  <a:pt x="5746" y="61929"/>
                </a:lnTo>
                <a:cubicBezTo>
                  <a:pt x="2232" y="60275"/>
                  <a:pt x="0" y="56761"/>
                  <a:pt x="0" y="52917"/>
                </a:cubicBezTo>
                <a:cubicBezTo>
                  <a:pt x="0" y="49072"/>
                  <a:pt x="2232" y="45517"/>
                  <a:pt x="5746" y="43904"/>
                </a:cubicBezTo>
                <a:lnTo>
                  <a:pt x="96118" y="2150"/>
                </a:lnTo>
                <a:close/>
                <a:moveTo>
                  <a:pt x="19885" y="90289"/>
                </a:moveTo>
                <a:lnTo>
                  <a:pt x="87809" y="121667"/>
                </a:lnTo>
                <a:cubicBezTo>
                  <a:pt x="99260" y="126959"/>
                  <a:pt x="112448" y="126959"/>
                  <a:pt x="123899" y="121667"/>
                </a:cubicBezTo>
                <a:lnTo>
                  <a:pt x="191823" y="90289"/>
                </a:lnTo>
                <a:lnTo>
                  <a:pt x="205920" y="96821"/>
                </a:lnTo>
                <a:cubicBezTo>
                  <a:pt x="209434" y="98433"/>
                  <a:pt x="211667" y="101947"/>
                  <a:pt x="211667" y="105833"/>
                </a:cubicBezTo>
                <a:cubicBezTo>
                  <a:pt x="211667" y="109719"/>
                  <a:pt x="209434" y="113233"/>
                  <a:pt x="205920" y="114846"/>
                </a:cubicBezTo>
                <a:lnTo>
                  <a:pt x="115549" y="156600"/>
                </a:lnTo>
                <a:cubicBezTo>
                  <a:pt x="109389" y="159453"/>
                  <a:pt x="102278" y="159453"/>
                  <a:pt x="96118" y="156600"/>
                </a:cubicBezTo>
                <a:lnTo>
                  <a:pt x="5746" y="114846"/>
                </a:lnTo>
                <a:cubicBezTo>
                  <a:pt x="2232" y="113192"/>
                  <a:pt x="0" y="109678"/>
                  <a:pt x="0" y="105833"/>
                </a:cubicBezTo>
                <a:cubicBezTo>
                  <a:pt x="0" y="101989"/>
                  <a:pt x="2232" y="98433"/>
                  <a:pt x="5746" y="96821"/>
                </a:cubicBezTo>
                <a:lnTo>
                  <a:pt x="19844" y="90289"/>
                </a:lnTo>
                <a:close/>
                <a:moveTo>
                  <a:pt x="5746" y="149738"/>
                </a:moveTo>
                <a:lnTo>
                  <a:pt x="19844" y="143206"/>
                </a:lnTo>
                <a:lnTo>
                  <a:pt x="87767" y="174584"/>
                </a:lnTo>
                <a:cubicBezTo>
                  <a:pt x="99219" y="179875"/>
                  <a:pt x="112407" y="179875"/>
                  <a:pt x="123858" y="174584"/>
                </a:cubicBezTo>
                <a:lnTo>
                  <a:pt x="191782" y="143206"/>
                </a:lnTo>
                <a:lnTo>
                  <a:pt x="205879" y="149738"/>
                </a:lnTo>
                <a:cubicBezTo>
                  <a:pt x="209393" y="151350"/>
                  <a:pt x="211625" y="154864"/>
                  <a:pt x="211625" y="158750"/>
                </a:cubicBezTo>
                <a:cubicBezTo>
                  <a:pt x="211625" y="162636"/>
                  <a:pt x="209393" y="166150"/>
                  <a:pt x="205879" y="167762"/>
                </a:cubicBezTo>
                <a:lnTo>
                  <a:pt x="115507" y="209517"/>
                </a:lnTo>
                <a:cubicBezTo>
                  <a:pt x="109347" y="212369"/>
                  <a:pt x="102237" y="212369"/>
                  <a:pt x="96077" y="209517"/>
                </a:cubicBezTo>
                <a:lnTo>
                  <a:pt x="5746" y="167762"/>
                </a:lnTo>
                <a:cubicBezTo>
                  <a:pt x="2232" y="166109"/>
                  <a:pt x="0" y="162595"/>
                  <a:pt x="0" y="158750"/>
                </a:cubicBezTo>
                <a:cubicBezTo>
                  <a:pt x="0" y="154905"/>
                  <a:pt x="2232" y="151350"/>
                  <a:pt x="5746" y="14973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5" name="Text 13"/>
          <p:cNvSpPr/>
          <p:nvPr/>
        </p:nvSpPr>
        <p:spPr>
          <a:xfrm>
            <a:off x="6484056" y="1869726"/>
            <a:ext cx="1143000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技术要点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52584" y="2465920"/>
            <a:ext cx="4547306" cy="515056"/>
          </a:xfrm>
          <a:custGeom>
            <a:avLst/>
            <a:gdLst/>
            <a:ahLst/>
            <a:cxnLst/>
            <a:rect l="l" t="t" r="r" b="b"/>
            <a:pathLst>
              <a:path w="4547306" h="515056">
                <a:moveTo>
                  <a:pt x="84665" y="0"/>
                </a:moveTo>
                <a:lnTo>
                  <a:pt x="4462641" y="0"/>
                </a:lnTo>
                <a:cubicBezTo>
                  <a:pt x="4509400" y="0"/>
                  <a:pt x="4547306" y="37906"/>
                  <a:pt x="4547306" y="84665"/>
                </a:cubicBezTo>
                <a:lnTo>
                  <a:pt x="4547306" y="430391"/>
                </a:lnTo>
                <a:cubicBezTo>
                  <a:pt x="4547306" y="477150"/>
                  <a:pt x="4509400" y="515056"/>
                  <a:pt x="4462641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993695" y="2638774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38741" y="31750"/>
                </a:moveTo>
                <a:cubicBezTo>
                  <a:pt x="133251" y="31750"/>
                  <a:pt x="127926" y="33238"/>
                  <a:pt x="123263" y="35950"/>
                </a:cubicBezTo>
                <a:cubicBezTo>
                  <a:pt x="118037" y="30659"/>
                  <a:pt x="111952" y="26227"/>
                  <a:pt x="105238" y="22886"/>
                </a:cubicBezTo>
                <a:cubicBezTo>
                  <a:pt x="114565" y="14949"/>
                  <a:pt x="126438" y="10583"/>
                  <a:pt x="138741" y="10583"/>
                </a:cubicBezTo>
                <a:cubicBezTo>
                  <a:pt x="167316" y="10583"/>
                  <a:pt x="190500" y="33734"/>
                  <a:pt x="190500" y="62342"/>
                </a:cubicBezTo>
                <a:cubicBezTo>
                  <a:pt x="190500" y="76068"/>
                  <a:pt x="185043" y="89231"/>
                  <a:pt x="175353" y="98921"/>
                </a:cubicBezTo>
                <a:lnTo>
                  <a:pt x="151838" y="122436"/>
                </a:lnTo>
                <a:cubicBezTo>
                  <a:pt x="142147" y="132126"/>
                  <a:pt x="128984" y="137583"/>
                  <a:pt x="115259" y="137583"/>
                </a:cubicBezTo>
                <a:cubicBezTo>
                  <a:pt x="86684" y="137583"/>
                  <a:pt x="63500" y="114432"/>
                  <a:pt x="63500" y="85824"/>
                </a:cubicBezTo>
                <a:cubicBezTo>
                  <a:pt x="63500" y="85328"/>
                  <a:pt x="63500" y="84832"/>
                  <a:pt x="63533" y="84336"/>
                </a:cubicBezTo>
                <a:cubicBezTo>
                  <a:pt x="63698" y="78482"/>
                  <a:pt x="68560" y="73885"/>
                  <a:pt x="74414" y="74050"/>
                </a:cubicBezTo>
                <a:cubicBezTo>
                  <a:pt x="80268" y="74216"/>
                  <a:pt x="84865" y="79077"/>
                  <a:pt x="84700" y="84931"/>
                </a:cubicBezTo>
                <a:cubicBezTo>
                  <a:pt x="84700" y="85229"/>
                  <a:pt x="84700" y="85527"/>
                  <a:pt x="84700" y="85791"/>
                </a:cubicBezTo>
                <a:cubicBezTo>
                  <a:pt x="84700" y="102691"/>
                  <a:pt x="98392" y="116384"/>
                  <a:pt x="115292" y="116384"/>
                </a:cubicBezTo>
                <a:cubicBezTo>
                  <a:pt x="123395" y="116384"/>
                  <a:pt x="131167" y="113176"/>
                  <a:pt x="136922" y="107421"/>
                </a:cubicBezTo>
                <a:lnTo>
                  <a:pt x="160437" y="83906"/>
                </a:lnTo>
                <a:cubicBezTo>
                  <a:pt x="166158" y="78184"/>
                  <a:pt x="169399" y="70379"/>
                  <a:pt x="169399" y="62276"/>
                </a:cubicBezTo>
                <a:cubicBezTo>
                  <a:pt x="169399" y="45376"/>
                  <a:pt x="155707" y="31684"/>
                  <a:pt x="138807" y="31684"/>
                </a:cubicBezTo>
                <a:close/>
                <a:moveTo>
                  <a:pt x="91017" y="57315"/>
                </a:moveTo>
                <a:cubicBezTo>
                  <a:pt x="90388" y="57051"/>
                  <a:pt x="89760" y="56687"/>
                  <a:pt x="89198" y="56290"/>
                </a:cubicBezTo>
                <a:cubicBezTo>
                  <a:pt x="85030" y="54140"/>
                  <a:pt x="80268" y="52917"/>
                  <a:pt x="75274" y="52917"/>
                </a:cubicBezTo>
                <a:cubicBezTo>
                  <a:pt x="67171" y="52917"/>
                  <a:pt x="59399" y="56125"/>
                  <a:pt x="53644" y="61879"/>
                </a:cubicBezTo>
                <a:lnTo>
                  <a:pt x="30129" y="85394"/>
                </a:lnTo>
                <a:cubicBezTo>
                  <a:pt x="24408" y="91116"/>
                  <a:pt x="21167" y="98921"/>
                  <a:pt x="21167" y="107024"/>
                </a:cubicBezTo>
                <a:cubicBezTo>
                  <a:pt x="21167" y="123924"/>
                  <a:pt x="34859" y="137616"/>
                  <a:pt x="51759" y="137616"/>
                </a:cubicBezTo>
                <a:cubicBezTo>
                  <a:pt x="57216" y="137616"/>
                  <a:pt x="62541" y="136161"/>
                  <a:pt x="67204" y="133449"/>
                </a:cubicBezTo>
                <a:cubicBezTo>
                  <a:pt x="72430" y="138741"/>
                  <a:pt x="78515" y="143173"/>
                  <a:pt x="85262" y="146513"/>
                </a:cubicBezTo>
                <a:cubicBezTo>
                  <a:pt x="75935" y="154417"/>
                  <a:pt x="64095" y="158816"/>
                  <a:pt x="51759" y="158816"/>
                </a:cubicBezTo>
                <a:cubicBezTo>
                  <a:pt x="23184" y="158816"/>
                  <a:pt x="0" y="135665"/>
                  <a:pt x="0" y="107057"/>
                </a:cubicBezTo>
                <a:cubicBezTo>
                  <a:pt x="0" y="93332"/>
                  <a:pt x="5457" y="80169"/>
                  <a:pt x="15147" y="70478"/>
                </a:cubicBezTo>
                <a:lnTo>
                  <a:pt x="38662" y="46964"/>
                </a:lnTo>
                <a:cubicBezTo>
                  <a:pt x="48353" y="37273"/>
                  <a:pt x="61516" y="31816"/>
                  <a:pt x="75241" y="31816"/>
                </a:cubicBezTo>
                <a:cubicBezTo>
                  <a:pt x="103882" y="31816"/>
                  <a:pt x="127000" y="55166"/>
                  <a:pt x="127000" y="83708"/>
                </a:cubicBezTo>
                <a:cubicBezTo>
                  <a:pt x="127000" y="84138"/>
                  <a:pt x="127000" y="84567"/>
                  <a:pt x="127000" y="84997"/>
                </a:cubicBezTo>
                <a:cubicBezTo>
                  <a:pt x="126868" y="90851"/>
                  <a:pt x="122006" y="95448"/>
                  <a:pt x="116152" y="95316"/>
                </a:cubicBezTo>
                <a:cubicBezTo>
                  <a:pt x="110298" y="95184"/>
                  <a:pt x="105701" y="90322"/>
                  <a:pt x="105833" y="84468"/>
                </a:cubicBezTo>
                <a:cubicBezTo>
                  <a:pt x="105833" y="84204"/>
                  <a:pt x="105833" y="83972"/>
                  <a:pt x="105833" y="83708"/>
                </a:cubicBezTo>
                <a:cubicBezTo>
                  <a:pt x="105833" y="72562"/>
                  <a:pt x="99880" y="62772"/>
                  <a:pt x="91017" y="57382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18" name="Text 16"/>
          <p:cNvSpPr/>
          <p:nvPr/>
        </p:nvSpPr>
        <p:spPr>
          <a:xfrm>
            <a:off x="6321778" y="2596441"/>
            <a:ext cx="1386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多表JOIN (4张表)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852584" y="3072694"/>
            <a:ext cx="4547306" cy="515056"/>
          </a:xfrm>
          <a:custGeom>
            <a:avLst/>
            <a:gdLst/>
            <a:ahLst/>
            <a:cxnLst/>
            <a:rect l="l" t="t" r="r" b="b"/>
            <a:pathLst>
              <a:path w="4547306" h="515056">
                <a:moveTo>
                  <a:pt x="84665" y="0"/>
                </a:moveTo>
                <a:lnTo>
                  <a:pt x="4462641" y="0"/>
                </a:lnTo>
                <a:cubicBezTo>
                  <a:pt x="4509400" y="0"/>
                  <a:pt x="4547306" y="37906"/>
                  <a:pt x="4547306" y="84665"/>
                </a:cubicBezTo>
                <a:lnTo>
                  <a:pt x="4547306" y="430391"/>
                </a:lnTo>
                <a:cubicBezTo>
                  <a:pt x="4547306" y="477150"/>
                  <a:pt x="4509400" y="515056"/>
                  <a:pt x="4462641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004278" y="3245559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137583" y="68792"/>
                </a:moveTo>
                <a:cubicBezTo>
                  <a:pt x="137583" y="83972"/>
                  <a:pt x="132655" y="97995"/>
                  <a:pt x="124354" y="109372"/>
                </a:cubicBezTo>
                <a:lnTo>
                  <a:pt x="166224" y="151276"/>
                </a:lnTo>
                <a:cubicBezTo>
                  <a:pt x="170359" y="155410"/>
                  <a:pt x="170359" y="162123"/>
                  <a:pt x="166224" y="166258"/>
                </a:cubicBezTo>
                <a:cubicBezTo>
                  <a:pt x="162090" y="170392"/>
                  <a:pt x="155377" y="170392"/>
                  <a:pt x="151242" y="166258"/>
                </a:cubicBezTo>
                <a:lnTo>
                  <a:pt x="109372" y="124354"/>
                </a:lnTo>
                <a:cubicBezTo>
                  <a:pt x="97995" y="132655"/>
                  <a:pt x="83972" y="137583"/>
                  <a:pt x="68792" y="137583"/>
                </a:cubicBezTo>
                <a:cubicBezTo>
                  <a:pt x="30791" y="137583"/>
                  <a:pt x="0" y="106792"/>
                  <a:pt x="0" y="68792"/>
                </a:cubicBezTo>
                <a:cubicBezTo>
                  <a:pt x="0" y="30791"/>
                  <a:pt x="30791" y="0"/>
                  <a:pt x="68792" y="0"/>
                </a:cubicBezTo>
                <a:cubicBezTo>
                  <a:pt x="106792" y="0"/>
                  <a:pt x="137583" y="30791"/>
                  <a:pt x="137583" y="68792"/>
                </a:cubicBezTo>
                <a:close/>
                <a:moveTo>
                  <a:pt x="68792" y="116417"/>
                </a:moveTo>
                <a:cubicBezTo>
                  <a:pt x="95077" y="116417"/>
                  <a:pt x="116417" y="95077"/>
                  <a:pt x="116417" y="68792"/>
                </a:cubicBezTo>
                <a:cubicBezTo>
                  <a:pt x="116417" y="42507"/>
                  <a:pt x="95077" y="21167"/>
                  <a:pt x="68792" y="21167"/>
                </a:cubicBezTo>
                <a:cubicBezTo>
                  <a:pt x="42507" y="21167"/>
                  <a:pt x="21167" y="42507"/>
                  <a:pt x="21167" y="68792"/>
                </a:cubicBezTo>
                <a:cubicBezTo>
                  <a:pt x="21167" y="95077"/>
                  <a:pt x="42507" y="116417"/>
                  <a:pt x="68792" y="116417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21" name="Text 19"/>
          <p:cNvSpPr/>
          <p:nvPr/>
        </p:nvSpPr>
        <p:spPr>
          <a:xfrm>
            <a:off x="6321778" y="3203226"/>
            <a:ext cx="9313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嵌套子查询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852584" y="3679469"/>
            <a:ext cx="4547306" cy="515056"/>
          </a:xfrm>
          <a:custGeom>
            <a:avLst/>
            <a:gdLst/>
            <a:ahLst/>
            <a:cxnLst/>
            <a:rect l="l" t="t" r="r" b="b"/>
            <a:pathLst>
              <a:path w="4547306" h="515056">
                <a:moveTo>
                  <a:pt x="84665" y="0"/>
                </a:moveTo>
                <a:lnTo>
                  <a:pt x="4462641" y="0"/>
                </a:lnTo>
                <a:cubicBezTo>
                  <a:pt x="4509400" y="0"/>
                  <a:pt x="4547306" y="37906"/>
                  <a:pt x="4547306" y="84665"/>
                </a:cubicBezTo>
                <a:lnTo>
                  <a:pt x="4547306" y="430391"/>
                </a:lnTo>
                <a:cubicBezTo>
                  <a:pt x="4547306" y="477150"/>
                  <a:pt x="4509400" y="515056"/>
                  <a:pt x="4462641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025445" y="3852333"/>
            <a:ext cx="127000" cy="169333"/>
          </a:xfrm>
          <a:custGeom>
            <a:avLst/>
            <a:gdLst/>
            <a:ahLst/>
            <a:cxnLst/>
            <a:rect l="l" t="t" r="r" b="b"/>
            <a:pathLst>
              <a:path w="127000" h="169333">
                <a:moveTo>
                  <a:pt x="21167" y="0"/>
                </a:moveTo>
                <a:cubicBezTo>
                  <a:pt x="9492" y="0"/>
                  <a:pt x="0" y="9492"/>
                  <a:pt x="0" y="21167"/>
                </a:cubicBezTo>
                <a:lnTo>
                  <a:pt x="0" y="148167"/>
                </a:lnTo>
                <a:cubicBezTo>
                  <a:pt x="0" y="159841"/>
                  <a:pt x="9492" y="169333"/>
                  <a:pt x="21167" y="169333"/>
                </a:cubicBezTo>
                <a:lnTo>
                  <a:pt x="105833" y="169333"/>
                </a:lnTo>
                <a:cubicBezTo>
                  <a:pt x="117508" y="169333"/>
                  <a:pt x="127000" y="159841"/>
                  <a:pt x="127000" y="148167"/>
                </a:cubicBezTo>
                <a:lnTo>
                  <a:pt x="127000" y="21167"/>
                </a:lnTo>
                <a:cubicBezTo>
                  <a:pt x="127000" y="9492"/>
                  <a:pt x="117508" y="0"/>
                  <a:pt x="105833" y="0"/>
                </a:cubicBezTo>
                <a:lnTo>
                  <a:pt x="21167" y="0"/>
                </a:lnTo>
                <a:close/>
                <a:moveTo>
                  <a:pt x="31750" y="21167"/>
                </a:moveTo>
                <a:lnTo>
                  <a:pt x="95250" y="21167"/>
                </a:lnTo>
                <a:cubicBezTo>
                  <a:pt x="101104" y="21167"/>
                  <a:pt x="105833" y="25896"/>
                  <a:pt x="105833" y="31750"/>
                </a:cubicBezTo>
                <a:lnTo>
                  <a:pt x="105833" y="42333"/>
                </a:lnTo>
                <a:cubicBezTo>
                  <a:pt x="105833" y="48187"/>
                  <a:pt x="101104" y="52917"/>
                  <a:pt x="95250" y="52917"/>
                </a:cubicBezTo>
                <a:lnTo>
                  <a:pt x="31750" y="52917"/>
                </a:lnTo>
                <a:cubicBezTo>
                  <a:pt x="25896" y="52917"/>
                  <a:pt x="21167" y="48187"/>
                  <a:pt x="21167" y="42333"/>
                </a:cubicBezTo>
                <a:lnTo>
                  <a:pt x="21167" y="31750"/>
                </a:lnTo>
                <a:cubicBezTo>
                  <a:pt x="21167" y="25896"/>
                  <a:pt x="25896" y="21167"/>
                  <a:pt x="31750" y="21167"/>
                </a:cubicBezTo>
                <a:close/>
                <a:moveTo>
                  <a:pt x="37042" y="76729"/>
                </a:moveTo>
                <a:cubicBezTo>
                  <a:pt x="37042" y="81110"/>
                  <a:pt x="33485" y="84667"/>
                  <a:pt x="29104" y="84667"/>
                </a:cubicBezTo>
                <a:cubicBezTo>
                  <a:pt x="24723" y="84667"/>
                  <a:pt x="21167" y="81110"/>
                  <a:pt x="21167" y="76729"/>
                </a:cubicBezTo>
                <a:cubicBezTo>
                  <a:pt x="21167" y="72348"/>
                  <a:pt x="24723" y="68792"/>
                  <a:pt x="29104" y="68792"/>
                </a:cubicBezTo>
                <a:cubicBezTo>
                  <a:pt x="33485" y="68792"/>
                  <a:pt x="37042" y="72348"/>
                  <a:pt x="37042" y="76729"/>
                </a:cubicBezTo>
                <a:close/>
                <a:moveTo>
                  <a:pt x="63500" y="84667"/>
                </a:moveTo>
                <a:cubicBezTo>
                  <a:pt x="59119" y="84667"/>
                  <a:pt x="55563" y="81110"/>
                  <a:pt x="55563" y="76729"/>
                </a:cubicBezTo>
                <a:cubicBezTo>
                  <a:pt x="55563" y="72348"/>
                  <a:pt x="59119" y="68792"/>
                  <a:pt x="63500" y="68792"/>
                </a:cubicBezTo>
                <a:cubicBezTo>
                  <a:pt x="67881" y="68792"/>
                  <a:pt x="71438" y="72348"/>
                  <a:pt x="71438" y="76729"/>
                </a:cubicBezTo>
                <a:cubicBezTo>
                  <a:pt x="71438" y="81110"/>
                  <a:pt x="67881" y="84667"/>
                  <a:pt x="63500" y="84667"/>
                </a:cubicBezTo>
                <a:close/>
                <a:moveTo>
                  <a:pt x="105833" y="76729"/>
                </a:moveTo>
                <a:cubicBezTo>
                  <a:pt x="105833" y="81110"/>
                  <a:pt x="102277" y="84667"/>
                  <a:pt x="97896" y="84667"/>
                </a:cubicBezTo>
                <a:cubicBezTo>
                  <a:pt x="93515" y="84667"/>
                  <a:pt x="89958" y="81110"/>
                  <a:pt x="89958" y="76729"/>
                </a:cubicBezTo>
                <a:cubicBezTo>
                  <a:pt x="89958" y="72348"/>
                  <a:pt x="93515" y="68792"/>
                  <a:pt x="97896" y="68792"/>
                </a:cubicBezTo>
                <a:cubicBezTo>
                  <a:pt x="102277" y="68792"/>
                  <a:pt x="105833" y="72348"/>
                  <a:pt x="105833" y="76729"/>
                </a:cubicBezTo>
                <a:close/>
                <a:moveTo>
                  <a:pt x="29104" y="116417"/>
                </a:moveTo>
                <a:cubicBezTo>
                  <a:pt x="24723" y="116417"/>
                  <a:pt x="21167" y="112860"/>
                  <a:pt x="21167" y="108479"/>
                </a:cubicBezTo>
                <a:cubicBezTo>
                  <a:pt x="21167" y="104098"/>
                  <a:pt x="24723" y="100542"/>
                  <a:pt x="29104" y="100542"/>
                </a:cubicBezTo>
                <a:cubicBezTo>
                  <a:pt x="33485" y="100542"/>
                  <a:pt x="37042" y="104098"/>
                  <a:pt x="37042" y="108479"/>
                </a:cubicBezTo>
                <a:cubicBezTo>
                  <a:pt x="37042" y="112860"/>
                  <a:pt x="33485" y="116417"/>
                  <a:pt x="29104" y="116417"/>
                </a:cubicBezTo>
                <a:close/>
                <a:moveTo>
                  <a:pt x="71438" y="108479"/>
                </a:moveTo>
                <a:cubicBezTo>
                  <a:pt x="71438" y="112860"/>
                  <a:pt x="67881" y="116417"/>
                  <a:pt x="63500" y="116417"/>
                </a:cubicBezTo>
                <a:cubicBezTo>
                  <a:pt x="59119" y="116417"/>
                  <a:pt x="55563" y="112860"/>
                  <a:pt x="55563" y="108479"/>
                </a:cubicBezTo>
                <a:cubicBezTo>
                  <a:pt x="55563" y="104098"/>
                  <a:pt x="59119" y="100542"/>
                  <a:pt x="63500" y="100542"/>
                </a:cubicBezTo>
                <a:cubicBezTo>
                  <a:pt x="67881" y="100542"/>
                  <a:pt x="71438" y="104098"/>
                  <a:pt x="71438" y="108479"/>
                </a:cubicBezTo>
                <a:close/>
                <a:moveTo>
                  <a:pt x="97896" y="116417"/>
                </a:moveTo>
                <a:cubicBezTo>
                  <a:pt x="93515" y="116417"/>
                  <a:pt x="89958" y="112860"/>
                  <a:pt x="89958" y="108479"/>
                </a:cubicBezTo>
                <a:cubicBezTo>
                  <a:pt x="89958" y="104098"/>
                  <a:pt x="93515" y="100542"/>
                  <a:pt x="97896" y="100542"/>
                </a:cubicBezTo>
                <a:cubicBezTo>
                  <a:pt x="102277" y="100542"/>
                  <a:pt x="105833" y="104098"/>
                  <a:pt x="105833" y="108479"/>
                </a:cubicBezTo>
                <a:cubicBezTo>
                  <a:pt x="105833" y="112860"/>
                  <a:pt x="102277" y="116417"/>
                  <a:pt x="97896" y="116417"/>
                </a:cubicBezTo>
                <a:close/>
                <a:moveTo>
                  <a:pt x="21167" y="140229"/>
                </a:moveTo>
                <a:cubicBezTo>
                  <a:pt x="21167" y="135830"/>
                  <a:pt x="24705" y="132292"/>
                  <a:pt x="29104" y="132292"/>
                </a:cubicBezTo>
                <a:lnTo>
                  <a:pt x="66146" y="132292"/>
                </a:lnTo>
                <a:cubicBezTo>
                  <a:pt x="70545" y="132292"/>
                  <a:pt x="74083" y="135830"/>
                  <a:pt x="74083" y="140229"/>
                </a:cubicBezTo>
                <a:cubicBezTo>
                  <a:pt x="74083" y="144628"/>
                  <a:pt x="70545" y="148167"/>
                  <a:pt x="66146" y="148167"/>
                </a:cubicBezTo>
                <a:lnTo>
                  <a:pt x="29104" y="148167"/>
                </a:lnTo>
                <a:cubicBezTo>
                  <a:pt x="24705" y="148167"/>
                  <a:pt x="21167" y="144628"/>
                  <a:pt x="21167" y="140229"/>
                </a:cubicBezTo>
                <a:close/>
                <a:moveTo>
                  <a:pt x="97896" y="132292"/>
                </a:moveTo>
                <a:cubicBezTo>
                  <a:pt x="102295" y="132292"/>
                  <a:pt x="105833" y="135830"/>
                  <a:pt x="105833" y="140229"/>
                </a:cubicBezTo>
                <a:cubicBezTo>
                  <a:pt x="105833" y="144628"/>
                  <a:pt x="102295" y="148167"/>
                  <a:pt x="97896" y="148167"/>
                </a:cubicBezTo>
                <a:cubicBezTo>
                  <a:pt x="93497" y="148167"/>
                  <a:pt x="89958" y="144628"/>
                  <a:pt x="89958" y="140229"/>
                </a:cubicBezTo>
                <a:cubicBezTo>
                  <a:pt x="89958" y="135830"/>
                  <a:pt x="93497" y="132292"/>
                  <a:pt x="97896" y="132292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24" name="Text 22"/>
          <p:cNvSpPr/>
          <p:nvPr/>
        </p:nvSpPr>
        <p:spPr>
          <a:xfrm>
            <a:off x="6321778" y="3810000"/>
            <a:ext cx="762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聚合函数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0840861" y="1569861"/>
            <a:ext cx="4991806" cy="3785306"/>
          </a:xfrm>
          <a:custGeom>
            <a:avLst/>
            <a:gdLst/>
            <a:ahLst/>
            <a:cxnLst/>
            <a:rect l="l" t="t" r="r" b="b"/>
            <a:pathLst>
              <a:path w="4991806" h="3785306">
                <a:moveTo>
                  <a:pt x="169317" y="0"/>
                </a:moveTo>
                <a:lnTo>
                  <a:pt x="4822489" y="0"/>
                </a:lnTo>
                <a:cubicBezTo>
                  <a:pt x="4916000" y="0"/>
                  <a:pt x="4991806" y="75806"/>
                  <a:pt x="4991806" y="169317"/>
                </a:cubicBezTo>
                <a:lnTo>
                  <a:pt x="4991806" y="3615989"/>
                </a:lnTo>
                <a:cubicBezTo>
                  <a:pt x="4991806" y="3709500"/>
                  <a:pt x="4916000" y="3785306"/>
                  <a:pt x="4822489" y="3785306"/>
                </a:cubicBezTo>
                <a:lnTo>
                  <a:pt x="169317" y="3785306"/>
                </a:lnTo>
                <a:cubicBezTo>
                  <a:pt x="75806" y="3785306"/>
                  <a:pt x="0" y="3709500"/>
                  <a:pt x="0" y="3615989"/>
                </a:cubicBezTo>
                <a:lnTo>
                  <a:pt x="0" y="169317"/>
                </a:lnTo>
                <a:cubicBezTo>
                  <a:pt x="0" y="75806"/>
                  <a:pt x="75806" y="0"/>
                  <a:pt x="169317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11056056" y="178505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27" name="Shape 25"/>
          <p:cNvSpPr/>
          <p:nvPr/>
        </p:nvSpPr>
        <p:spPr>
          <a:xfrm>
            <a:off x="11217452" y="1933226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105833" y="66146"/>
                </a:moveTo>
                <a:lnTo>
                  <a:pt x="105833" y="105833"/>
                </a:lnTo>
                <a:lnTo>
                  <a:pt x="158750" y="105833"/>
                </a:lnTo>
                <a:lnTo>
                  <a:pt x="158750" y="66146"/>
                </a:lnTo>
                <a:lnTo>
                  <a:pt x="105833" y="66146"/>
                </a:lnTo>
                <a:close/>
                <a:moveTo>
                  <a:pt x="79375" y="66146"/>
                </a:moveTo>
                <a:lnTo>
                  <a:pt x="26458" y="66146"/>
                </a:lnTo>
                <a:lnTo>
                  <a:pt x="26458" y="105833"/>
                </a:lnTo>
                <a:lnTo>
                  <a:pt x="79375" y="105833"/>
                </a:lnTo>
                <a:lnTo>
                  <a:pt x="79375" y="66146"/>
                </a:lnTo>
                <a:close/>
                <a:moveTo>
                  <a:pt x="0" y="132292"/>
                </a:moveTo>
                <a:lnTo>
                  <a:pt x="0" y="39688"/>
                </a:lnTo>
                <a:cubicBezTo>
                  <a:pt x="0" y="25094"/>
                  <a:pt x="11865" y="13229"/>
                  <a:pt x="26458" y="13229"/>
                </a:cubicBezTo>
                <a:lnTo>
                  <a:pt x="158750" y="13229"/>
                </a:lnTo>
                <a:cubicBezTo>
                  <a:pt x="173343" y="13229"/>
                  <a:pt x="185208" y="25094"/>
                  <a:pt x="185208" y="39688"/>
                </a:cubicBezTo>
                <a:lnTo>
                  <a:pt x="185208" y="171979"/>
                </a:lnTo>
                <a:cubicBezTo>
                  <a:pt x="185208" y="186573"/>
                  <a:pt x="173343" y="198438"/>
                  <a:pt x="158750" y="198438"/>
                </a:cubicBezTo>
                <a:lnTo>
                  <a:pt x="26458" y="198438"/>
                </a:lnTo>
                <a:cubicBezTo>
                  <a:pt x="11865" y="198438"/>
                  <a:pt x="0" y="186573"/>
                  <a:pt x="0" y="171979"/>
                </a:cubicBezTo>
                <a:lnTo>
                  <a:pt x="0" y="132292"/>
                </a:lnTo>
                <a:close/>
                <a:moveTo>
                  <a:pt x="158750" y="132292"/>
                </a:moveTo>
                <a:lnTo>
                  <a:pt x="105833" y="132292"/>
                </a:lnTo>
                <a:lnTo>
                  <a:pt x="105833" y="171979"/>
                </a:lnTo>
                <a:lnTo>
                  <a:pt x="158750" y="171979"/>
                </a:lnTo>
                <a:lnTo>
                  <a:pt x="158750" y="132292"/>
                </a:lnTo>
                <a:close/>
                <a:moveTo>
                  <a:pt x="79375" y="171979"/>
                </a:moveTo>
                <a:lnTo>
                  <a:pt x="79375" y="132292"/>
                </a:lnTo>
                <a:lnTo>
                  <a:pt x="26458" y="132292"/>
                </a:lnTo>
                <a:lnTo>
                  <a:pt x="26458" y="171979"/>
                </a:lnTo>
                <a:lnTo>
                  <a:pt x="79375" y="171979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8" name="Text 26"/>
          <p:cNvSpPr/>
          <p:nvPr/>
        </p:nvSpPr>
        <p:spPr>
          <a:xfrm>
            <a:off x="11691056" y="1869726"/>
            <a:ext cx="889000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涉及表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1059584" y="2465920"/>
            <a:ext cx="4547306" cy="599722"/>
          </a:xfrm>
          <a:custGeom>
            <a:avLst/>
            <a:gdLst/>
            <a:ahLst/>
            <a:cxnLst/>
            <a:rect l="l" t="t" r="r" b="b"/>
            <a:pathLst>
              <a:path w="4547306" h="599722">
                <a:moveTo>
                  <a:pt x="84669" y="0"/>
                </a:moveTo>
                <a:lnTo>
                  <a:pt x="4462637" y="0"/>
                </a:lnTo>
                <a:cubicBezTo>
                  <a:pt x="4509398" y="0"/>
                  <a:pt x="4547306" y="37908"/>
                  <a:pt x="4547306" y="84669"/>
                </a:cubicBezTo>
                <a:lnTo>
                  <a:pt x="4547306" y="515053"/>
                </a:lnTo>
                <a:cubicBezTo>
                  <a:pt x="4547306" y="561815"/>
                  <a:pt x="4509398" y="599722"/>
                  <a:pt x="4462637" y="599722"/>
                </a:cubicBezTo>
                <a:lnTo>
                  <a:pt x="84669" y="599722"/>
                </a:lnTo>
                <a:cubicBezTo>
                  <a:pt x="37939" y="599722"/>
                  <a:pt x="0" y="561783"/>
                  <a:pt x="0" y="515053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5E7CE8">
              <a:alpha val="5098"/>
            </a:srgbClr>
          </a:solidFill>
          <a:ln w="8467">
            <a:solidFill>
              <a:srgbClr val="5E7CE8">
                <a:alpha val="1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11190112" y="2596441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84667" y="0"/>
                </a:moveTo>
                <a:lnTo>
                  <a:pt x="254000" y="0"/>
                </a:lnTo>
                <a:cubicBezTo>
                  <a:pt x="300760" y="0"/>
                  <a:pt x="338667" y="37907"/>
                  <a:pt x="338667" y="84667"/>
                </a:cubicBezTo>
                <a:lnTo>
                  <a:pt x="338667" y="254000"/>
                </a:lnTo>
                <a:cubicBezTo>
                  <a:pt x="338667" y="300760"/>
                  <a:pt x="300760" y="338667"/>
                  <a:pt x="254000" y="338667"/>
                </a:cubicBezTo>
                <a:lnTo>
                  <a:pt x="84667" y="338667"/>
                </a:lnTo>
                <a:cubicBezTo>
                  <a:pt x="37907" y="338667"/>
                  <a:pt x="0" y="300760"/>
                  <a:pt x="0" y="254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31" name="Text 29"/>
          <p:cNvSpPr/>
          <p:nvPr/>
        </p:nvSpPr>
        <p:spPr>
          <a:xfrm>
            <a:off x="11147778" y="2596441"/>
            <a:ext cx="423333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655778" y="2638774"/>
            <a:ext cx="920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Customers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1059584" y="3157361"/>
            <a:ext cx="4547306" cy="599722"/>
          </a:xfrm>
          <a:custGeom>
            <a:avLst/>
            <a:gdLst/>
            <a:ahLst/>
            <a:cxnLst/>
            <a:rect l="l" t="t" r="r" b="b"/>
            <a:pathLst>
              <a:path w="4547306" h="599722">
                <a:moveTo>
                  <a:pt x="84669" y="0"/>
                </a:moveTo>
                <a:lnTo>
                  <a:pt x="4462637" y="0"/>
                </a:lnTo>
                <a:cubicBezTo>
                  <a:pt x="4509398" y="0"/>
                  <a:pt x="4547306" y="37908"/>
                  <a:pt x="4547306" y="84669"/>
                </a:cubicBezTo>
                <a:lnTo>
                  <a:pt x="4547306" y="515053"/>
                </a:lnTo>
                <a:cubicBezTo>
                  <a:pt x="4547306" y="561815"/>
                  <a:pt x="4509398" y="599722"/>
                  <a:pt x="4462637" y="599722"/>
                </a:cubicBezTo>
                <a:lnTo>
                  <a:pt x="84669" y="599722"/>
                </a:lnTo>
                <a:cubicBezTo>
                  <a:pt x="37939" y="599722"/>
                  <a:pt x="0" y="561783"/>
                  <a:pt x="0" y="515053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4ADE80">
              <a:alpha val="5098"/>
            </a:srgbClr>
          </a:solidFill>
          <a:ln w="8467">
            <a:solidFill>
              <a:srgbClr val="4ADE80">
                <a:alpha val="1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11190112" y="3287892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84667" y="0"/>
                </a:moveTo>
                <a:lnTo>
                  <a:pt x="254000" y="0"/>
                </a:lnTo>
                <a:cubicBezTo>
                  <a:pt x="300760" y="0"/>
                  <a:pt x="338667" y="37907"/>
                  <a:pt x="338667" y="84667"/>
                </a:cubicBezTo>
                <a:lnTo>
                  <a:pt x="338667" y="254000"/>
                </a:lnTo>
                <a:cubicBezTo>
                  <a:pt x="338667" y="300760"/>
                  <a:pt x="300760" y="338667"/>
                  <a:pt x="254000" y="338667"/>
                </a:cubicBezTo>
                <a:lnTo>
                  <a:pt x="84667" y="338667"/>
                </a:lnTo>
                <a:cubicBezTo>
                  <a:pt x="37907" y="338667"/>
                  <a:pt x="0" y="300760"/>
                  <a:pt x="0" y="254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35" name="Text 33"/>
          <p:cNvSpPr/>
          <p:nvPr/>
        </p:nvSpPr>
        <p:spPr>
          <a:xfrm>
            <a:off x="11147778" y="3287892"/>
            <a:ext cx="423333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655778" y="3330226"/>
            <a:ext cx="6138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1059584" y="3848802"/>
            <a:ext cx="4547306" cy="599722"/>
          </a:xfrm>
          <a:custGeom>
            <a:avLst/>
            <a:gdLst/>
            <a:ahLst/>
            <a:cxnLst/>
            <a:rect l="l" t="t" r="r" b="b"/>
            <a:pathLst>
              <a:path w="4547306" h="599722">
                <a:moveTo>
                  <a:pt x="84669" y="0"/>
                </a:moveTo>
                <a:lnTo>
                  <a:pt x="4462637" y="0"/>
                </a:lnTo>
                <a:cubicBezTo>
                  <a:pt x="4509398" y="0"/>
                  <a:pt x="4547306" y="37908"/>
                  <a:pt x="4547306" y="84669"/>
                </a:cubicBezTo>
                <a:lnTo>
                  <a:pt x="4547306" y="515053"/>
                </a:lnTo>
                <a:cubicBezTo>
                  <a:pt x="4547306" y="561815"/>
                  <a:pt x="4509398" y="599722"/>
                  <a:pt x="4462637" y="599722"/>
                </a:cubicBezTo>
                <a:lnTo>
                  <a:pt x="84669" y="599722"/>
                </a:lnTo>
                <a:cubicBezTo>
                  <a:pt x="37939" y="599722"/>
                  <a:pt x="0" y="561783"/>
                  <a:pt x="0" y="515053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9EC5FE">
              <a:alpha val="5098"/>
            </a:srgbClr>
          </a:solidFill>
          <a:ln w="8467">
            <a:solidFill>
              <a:srgbClr val="9EC5FE">
                <a:alpha val="1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11190112" y="3979333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84667" y="0"/>
                </a:moveTo>
                <a:lnTo>
                  <a:pt x="254000" y="0"/>
                </a:lnTo>
                <a:cubicBezTo>
                  <a:pt x="300760" y="0"/>
                  <a:pt x="338667" y="37907"/>
                  <a:pt x="338667" y="84667"/>
                </a:cubicBezTo>
                <a:lnTo>
                  <a:pt x="338667" y="254000"/>
                </a:lnTo>
                <a:cubicBezTo>
                  <a:pt x="338667" y="300760"/>
                  <a:pt x="300760" y="338667"/>
                  <a:pt x="254000" y="338667"/>
                </a:cubicBezTo>
                <a:lnTo>
                  <a:pt x="84667" y="338667"/>
                </a:lnTo>
                <a:cubicBezTo>
                  <a:pt x="37907" y="338667"/>
                  <a:pt x="0" y="300760"/>
                  <a:pt x="0" y="254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39" name="Text 37"/>
          <p:cNvSpPr/>
          <p:nvPr/>
        </p:nvSpPr>
        <p:spPr>
          <a:xfrm>
            <a:off x="11147778" y="3979333"/>
            <a:ext cx="423333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655778" y="4021667"/>
            <a:ext cx="10371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Order_Items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1059584" y="4540253"/>
            <a:ext cx="4547306" cy="599722"/>
          </a:xfrm>
          <a:custGeom>
            <a:avLst/>
            <a:gdLst/>
            <a:ahLst/>
            <a:cxnLst/>
            <a:rect l="l" t="t" r="r" b="b"/>
            <a:pathLst>
              <a:path w="4547306" h="599722">
                <a:moveTo>
                  <a:pt x="84669" y="0"/>
                </a:moveTo>
                <a:lnTo>
                  <a:pt x="4462637" y="0"/>
                </a:lnTo>
                <a:cubicBezTo>
                  <a:pt x="4509398" y="0"/>
                  <a:pt x="4547306" y="37908"/>
                  <a:pt x="4547306" y="84669"/>
                </a:cubicBezTo>
                <a:lnTo>
                  <a:pt x="4547306" y="515053"/>
                </a:lnTo>
                <a:cubicBezTo>
                  <a:pt x="4547306" y="561815"/>
                  <a:pt x="4509398" y="599722"/>
                  <a:pt x="4462637" y="599722"/>
                </a:cubicBezTo>
                <a:lnTo>
                  <a:pt x="84669" y="599722"/>
                </a:lnTo>
                <a:cubicBezTo>
                  <a:pt x="37939" y="599722"/>
                  <a:pt x="0" y="561783"/>
                  <a:pt x="0" y="515053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5E7CE8">
              <a:alpha val="5098"/>
            </a:srgbClr>
          </a:solidFill>
          <a:ln w="8467">
            <a:solidFill>
              <a:srgbClr val="5E7CE8">
                <a:alpha val="1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11190112" y="4670774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84667" y="0"/>
                </a:moveTo>
                <a:lnTo>
                  <a:pt x="254000" y="0"/>
                </a:lnTo>
                <a:cubicBezTo>
                  <a:pt x="300760" y="0"/>
                  <a:pt x="338667" y="37907"/>
                  <a:pt x="338667" y="84667"/>
                </a:cubicBezTo>
                <a:lnTo>
                  <a:pt x="338667" y="254000"/>
                </a:lnTo>
                <a:cubicBezTo>
                  <a:pt x="338667" y="300760"/>
                  <a:pt x="300760" y="338667"/>
                  <a:pt x="254000" y="338667"/>
                </a:cubicBezTo>
                <a:lnTo>
                  <a:pt x="84667" y="338667"/>
                </a:lnTo>
                <a:cubicBezTo>
                  <a:pt x="37907" y="338667"/>
                  <a:pt x="0" y="300760"/>
                  <a:pt x="0" y="254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43" name="Text 41"/>
          <p:cNvSpPr/>
          <p:nvPr/>
        </p:nvSpPr>
        <p:spPr>
          <a:xfrm>
            <a:off x="11147778" y="4670774"/>
            <a:ext cx="423333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655778" y="4713108"/>
            <a:ext cx="772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26861" y="5577420"/>
            <a:ext cx="15405806" cy="4589639"/>
          </a:xfrm>
          <a:custGeom>
            <a:avLst/>
            <a:gdLst/>
            <a:ahLst/>
            <a:cxnLst/>
            <a:rect l="l" t="t" r="r" b="b"/>
            <a:pathLst>
              <a:path w="15405806" h="4589639">
                <a:moveTo>
                  <a:pt x="169312" y="0"/>
                </a:moveTo>
                <a:lnTo>
                  <a:pt x="15236494" y="0"/>
                </a:lnTo>
                <a:cubicBezTo>
                  <a:pt x="15330002" y="0"/>
                  <a:pt x="15405806" y="75803"/>
                  <a:pt x="15405806" y="169312"/>
                </a:cubicBezTo>
                <a:lnTo>
                  <a:pt x="15405806" y="4420327"/>
                </a:lnTo>
                <a:cubicBezTo>
                  <a:pt x="15405806" y="4513835"/>
                  <a:pt x="15330002" y="4589639"/>
                  <a:pt x="15236494" y="4589639"/>
                </a:cubicBezTo>
                <a:lnTo>
                  <a:pt x="169312" y="4589639"/>
                </a:lnTo>
                <a:cubicBezTo>
                  <a:pt x="75803" y="4589639"/>
                  <a:pt x="0" y="4513835"/>
                  <a:pt x="0" y="4420327"/>
                </a:cubicBezTo>
                <a:lnTo>
                  <a:pt x="0" y="169312"/>
                </a:lnTo>
                <a:cubicBezTo>
                  <a:pt x="0" y="75866"/>
                  <a:pt x="75866" y="0"/>
                  <a:pt x="169312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6" name="Shape 44"/>
          <p:cNvSpPr/>
          <p:nvPr/>
        </p:nvSpPr>
        <p:spPr>
          <a:xfrm>
            <a:off x="642056" y="579260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47" name="Shape 45"/>
          <p:cNvSpPr/>
          <p:nvPr/>
        </p:nvSpPr>
        <p:spPr>
          <a:xfrm>
            <a:off x="776993" y="5940774"/>
            <a:ext cx="238125" cy="211667"/>
          </a:xfrm>
          <a:custGeom>
            <a:avLst/>
            <a:gdLst/>
            <a:ahLst/>
            <a:cxnLst/>
            <a:rect l="l" t="t" r="r" b="b"/>
            <a:pathLst>
              <a:path w="238125" h="211667">
                <a:moveTo>
                  <a:pt x="149159" y="496"/>
                </a:moveTo>
                <a:cubicBezTo>
                  <a:pt x="142131" y="-1530"/>
                  <a:pt x="134813" y="2563"/>
                  <a:pt x="132788" y="9591"/>
                </a:cubicBezTo>
                <a:lnTo>
                  <a:pt x="79871" y="194799"/>
                </a:lnTo>
                <a:cubicBezTo>
                  <a:pt x="77845" y="201827"/>
                  <a:pt x="81938" y="209145"/>
                  <a:pt x="88966" y="211171"/>
                </a:cubicBezTo>
                <a:cubicBezTo>
                  <a:pt x="95994" y="213196"/>
                  <a:pt x="103312" y="209104"/>
                  <a:pt x="105337" y="202076"/>
                </a:cubicBezTo>
                <a:lnTo>
                  <a:pt x="158254" y="16867"/>
                </a:lnTo>
                <a:cubicBezTo>
                  <a:pt x="160280" y="9839"/>
                  <a:pt x="156187" y="2522"/>
                  <a:pt x="149159" y="496"/>
                </a:cubicBezTo>
                <a:close/>
                <a:moveTo>
                  <a:pt x="175865" y="56761"/>
                </a:moveTo>
                <a:cubicBezTo>
                  <a:pt x="170698" y="61929"/>
                  <a:pt x="170698" y="70321"/>
                  <a:pt x="175865" y="75489"/>
                </a:cubicBezTo>
                <a:lnTo>
                  <a:pt x="206210" y="105833"/>
                </a:lnTo>
                <a:lnTo>
                  <a:pt x="175865" y="136178"/>
                </a:lnTo>
                <a:cubicBezTo>
                  <a:pt x="170698" y="141345"/>
                  <a:pt x="170698" y="149738"/>
                  <a:pt x="175865" y="154905"/>
                </a:cubicBezTo>
                <a:cubicBezTo>
                  <a:pt x="181033" y="160073"/>
                  <a:pt x="189425" y="160073"/>
                  <a:pt x="194593" y="154905"/>
                </a:cubicBezTo>
                <a:lnTo>
                  <a:pt x="234280" y="115218"/>
                </a:lnTo>
                <a:cubicBezTo>
                  <a:pt x="239448" y="110050"/>
                  <a:pt x="239448" y="101658"/>
                  <a:pt x="234280" y="96490"/>
                </a:cubicBezTo>
                <a:lnTo>
                  <a:pt x="194593" y="56803"/>
                </a:lnTo>
                <a:cubicBezTo>
                  <a:pt x="189425" y="51635"/>
                  <a:pt x="181033" y="51635"/>
                  <a:pt x="175865" y="56803"/>
                </a:cubicBezTo>
                <a:close/>
                <a:moveTo>
                  <a:pt x="62301" y="56761"/>
                </a:moveTo>
                <a:cubicBezTo>
                  <a:pt x="57133" y="51594"/>
                  <a:pt x="48741" y="51594"/>
                  <a:pt x="43574" y="56761"/>
                </a:cubicBezTo>
                <a:lnTo>
                  <a:pt x="3886" y="96449"/>
                </a:lnTo>
                <a:cubicBezTo>
                  <a:pt x="-1282" y="101617"/>
                  <a:pt x="-1282" y="110009"/>
                  <a:pt x="3886" y="115176"/>
                </a:cubicBezTo>
                <a:lnTo>
                  <a:pt x="43574" y="154864"/>
                </a:lnTo>
                <a:cubicBezTo>
                  <a:pt x="48741" y="160032"/>
                  <a:pt x="57133" y="160032"/>
                  <a:pt x="62301" y="154864"/>
                </a:cubicBezTo>
                <a:cubicBezTo>
                  <a:pt x="67469" y="149696"/>
                  <a:pt x="67469" y="141304"/>
                  <a:pt x="62301" y="136136"/>
                </a:cubicBezTo>
                <a:lnTo>
                  <a:pt x="31957" y="105833"/>
                </a:lnTo>
                <a:lnTo>
                  <a:pt x="62260" y="75489"/>
                </a:lnTo>
                <a:cubicBezTo>
                  <a:pt x="67427" y="70321"/>
                  <a:pt x="67427" y="61929"/>
                  <a:pt x="62260" y="56761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48" name="Text 46"/>
          <p:cNvSpPr/>
          <p:nvPr/>
        </p:nvSpPr>
        <p:spPr>
          <a:xfrm>
            <a:off x="1277056" y="5877274"/>
            <a:ext cx="1640417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SQL查询示例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45583" y="6473469"/>
            <a:ext cx="14961306" cy="3478389"/>
          </a:xfrm>
          <a:custGeom>
            <a:avLst/>
            <a:gdLst/>
            <a:ahLst/>
            <a:cxnLst/>
            <a:rect l="l" t="t" r="r" b="b"/>
            <a:pathLst>
              <a:path w="14961306" h="3478389">
                <a:moveTo>
                  <a:pt x="126996" y="0"/>
                </a:moveTo>
                <a:lnTo>
                  <a:pt x="14834310" y="0"/>
                </a:lnTo>
                <a:cubicBezTo>
                  <a:pt x="14904448" y="0"/>
                  <a:pt x="14961306" y="56858"/>
                  <a:pt x="14961306" y="126996"/>
                </a:cubicBezTo>
                <a:lnTo>
                  <a:pt x="14961306" y="3351393"/>
                </a:lnTo>
                <a:cubicBezTo>
                  <a:pt x="14961306" y="3421531"/>
                  <a:pt x="14904448" y="3478389"/>
                  <a:pt x="14834310" y="3478389"/>
                </a:cubicBezTo>
                <a:lnTo>
                  <a:pt x="126996" y="3478389"/>
                </a:lnTo>
                <a:cubicBezTo>
                  <a:pt x="56858" y="3478389"/>
                  <a:pt x="0" y="3421531"/>
                  <a:pt x="0" y="3351393"/>
                </a:cubicBezTo>
                <a:lnTo>
                  <a:pt x="0" y="126996"/>
                </a:lnTo>
                <a:cubicBezTo>
                  <a:pt x="0" y="56905"/>
                  <a:pt x="56905" y="0"/>
                  <a:pt x="126996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5000"/>
                </a:srgbClr>
              </a:gs>
              <a:gs pos="100000">
                <a:srgbClr val="4ADE80">
                  <a:alpha val="5000"/>
                </a:srgbClr>
              </a:gs>
            </a:gsLst>
            <a:lin ang="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18444" y="6681608"/>
            <a:ext cx="7568737" cy="305858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SELECT o.order_id, c.name AS customer_name, SUM(oi.quantity * oi.unit_price) AS total_amount FROM Orders o JOIN Customers c ON o.customer_id = c.customer_id JOIN Order_Items oi ON o.order_id = oi.order_id JOIN Products p ON oi.product_id = p.product_id WHERE o.status = 'PAID' AND (oi.quantity * oi.unit_price) &gt; ( SELECT AVG(total_per_order) FROM (SELECT SUM(quantity * unit_price) AS total_per_order FROM Order_Items GROUP BY order_id) AS avg_calc ) GROUP BY o.order_id, c.name ORDER BY total_amount DESC;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e145557e86965578a7739228f988e3b31587ed2a.jpg"/>
          <p:cNvPicPr>
            <a:picLocks noChangeAspect="1"/>
          </p:cNvPicPr>
          <p:nvPr/>
        </p:nvPicPr>
        <p:blipFill>
          <a:blip r:embed="rId1"/>
          <a:srcRect t="7779" b="7779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90000"/>
                </a:srgbClr>
              </a:gs>
              <a:gs pos="50000">
                <a:srgbClr val="4ADE80">
                  <a:alpha val="85000"/>
                </a:srgbClr>
              </a:gs>
              <a:gs pos="100000">
                <a:srgbClr val="9EC5FE">
                  <a:alpha val="9000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6885253" y="637108"/>
            <a:ext cx="2489200" cy="660400"/>
          </a:xfrm>
          <a:custGeom>
            <a:avLst/>
            <a:gdLst/>
            <a:ahLst/>
            <a:cxnLst/>
            <a:rect l="l" t="t" r="r" b="b"/>
            <a:pathLst>
              <a:path w="2489200" h="660400">
                <a:moveTo>
                  <a:pt x="330200" y="0"/>
                </a:moveTo>
                <a:lnTo>
                  <a:pt x="2159000" y="0"/>
                </a:lnTo>
                <a:cubicBezTo>
                  <a:pt x="2341242" y="0"/>
                  <a:pt x="2489200" y="147958"/>
                  <a:pt x="2489200" y="330200"/>
                </a:cubicBezTo>
                <a:lnTo>
                  <a:pt x="2489200" y="330200"/>
                </a:lnTo>
                <a:cubicBezTo>
                  <a:pt x="2489200" y="512442"/>
                  <a:pt x="2341242" y="660400"/>
                  <a:pt x="2159000" y="660400"/>
                </a:cubicBezTo>
                <a:lnTo>
                  <a:pt x="330200" y="660400"/>
                </a:lnTo>
                <a:cubicBezTo>
                  <a:pt x="147958" y="660400"/>
                  <a:pt x="0" y="512442"/>
                  <a:pt x="0" y="330200"/>
                </a:cubicBezTo>
                <a:lnTo>
                  <a:pt x="0" y="330200"/>
                </a:lnTo>
                <a:cubicBezTo>
                  <a:pt x="0" y="147958"/>
                  <a:pt x="147958" y="0"/>
                  <a:pt x="330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5" name="Shape 2"/>
          <p:cNvSpPr/>
          <p:nvPr/>
        </p:nvSpPr>
        <p:spPr>
          <a:xfrm>
            <a:off x="7221803" y="840308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6" name="Text 3"/>
          <p:cNvSpPr/>
          <p:nvPr/>
        </p:nvSpPr>
        <p:spPr>
          <a:xfrm>
            <a:off x="7602803" y="789508"/>
            <a:ext cx="1524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kern="0" spc="4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项目成果总结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435100" y="1703908"/>
            <a:ext cx="13385800" cy="952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总结与致谢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315200" y="3062808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25400" y="0"/>
                </a:moveTo>
                <a:lnTo>
                  <a:pt x="1600200" y="0"/>
                </a:lnTo>
                <a:cubicBezTo>
                  <a:pt x="1614219" y="0"/>
                  <a:pt x="1625600" y="11381"/>
                  <a:pt x="1625600" y="25400"/>
                </a:cubicBezTo>
                <a:lnTo>
                  <a:pt x="1625600" y="25400"/>
                </a:lnTo>
                <a:cubicBezTo>
                  <a:pt x="1625600" y="39419"/>
                  <a:pt x="1614219" y="50800"/>
                  <a:pt x="1600200" y="50800"/>
                </a:cubicBezTo>
                <a:lnTo>
                  <a:pt x="25400" y="50800"/>
                </a:lnTo>
                <a:cubicBezTo>
                  <a:pt x="11381" y="50800"/>
                  <a:pt x="0" y="39419"/>
                  <a:pt x="0" y="254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</p:spPr>
      </p:sp>
      <p:sp>
        <p:nvSpPr>
          <p:cNvPr id="9" name="Shape 6"/>
          <p:cNvSpPr/>
          <p:nvPr/>
        </p:nvSpPr>
        <p:spPr>
          <a:xfrm>
            <a:off x="1629833" y="3524242"/>
            <a:ext cx="4123267" cy="2802467"/>
          </a:xfrm>
          <a:custGeom>
            <a:avLst/>
            <a:gdLst/>
            <a:ahLst/>
            <a:cxnLst/>
            <a:rect l="l" t="t" r="r" b="b"/>
            <a:pathLst>
              <a:path w="4123267" h="2802467">
                <a:moveTo>
                  <a:pt x="203207" y="0"/>
                </a:moveTo>
                <a:lnTo>
                  <a:pt x="3920060" y="0"/>
                </a:lnTo>
                <a:cubicBezTo>
                  <a:pt x="4032288" y="0"/>
                  <a:pt x="4123267" y="90979"/>
                  <a:pt x="4123267" y="203207"/>
                </a:cubicBezTo>
                <a:lnTo>
                  <a:pt x="4123267" y="2599260"/>
                </a:lnTo>
                <a:cubicBezTo>
                  <a:pt x="4123267" y="2711488"/>
                  <a:pt x="4032288" y="2802467"/>
                  <a:pt x="3920060" y="2802467"/>
                </a:cubicBezTo>
                <a:lnTo>
                  <a:pt x="203207" y="2802467"/>
                </a:lnTo>
                <a:cubicBezTo>
                  <a:pt x="90979" y="2802467"/>
                  <a:pt x="0" y="2711488"/>
                  <a:pt x="0" y="2599260"/>
                </a:cubicBezTo>
                <a:lnTo>
                  <a:pt x="0" y="203207"/>
                </a:lnTo>
                <a:cubicBezTo>
                  <a:pt x="0" y="91054"/>
                  <a:pt x="91054" y="0"/>
                  <a:pt x="20320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3285067" y="3833279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11" name="Shape 8"/>
          <p:cNvSpPr/>
          <p:nvPr/>
        </p:nvSpPr>
        <p:spPr>
          <a:xfrm>
            <a:off x="3539067" y="408727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85810" y="114300"/>
                </a:moveTo>
                <a:lnTo>
                  <a:pt x="290513" y="114300"/>
                </a:lnTo>
                <a:cubicBezTo>
                  <a:pt x="298430" y="114300"/>
                  <a:pt x="304800" y="107930"/>
                  <a:pt x="304800" y="100013"/>
                </a:cubicBezTo>
                <a:lnTo>
                  <a:pt x="304800" y="14288"/>
                </a:lnTo>
                <a:cubicBezTo>
                  <a:pt x="304800" y="8513"/>
                  <a:pt x="301347" y="3274"/>
                  <a:pt x="295989" y="1072"/>
                </a:cubicBezTo>
                <a:cubicBezTo>
                  <a:pt x="290632" y="-1131"/>
                  <a:pt x="284500" y="119"/>
                  <a:pt x="280392" y="4167"/>
                </a:cubicBezTo>
                <a:lnTo>
                  <a:pt x="249615" y="35004"/>
                </a:lnTo>
                <a:cubicBezTo>
                  <a:pt x="223242" y="13156"/>
                  <a:pt x="189309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ubicBezTo>
                  <a:pt x="47149" y="80665"/>
                  <a:pt x="94833" y="38100"/>
                  <a:pt x="152400" y="38100"/>
                </a:cubicBezTo>
                <a:cubicBezTo>
                  <a:pt x="178832" y="38100"/>
                  <a:pt x="203121" y="47030"/>
                  <a:pt x="222468" y="62091"/>
                </a:cubicBezTo>
                <a:lnTo>
                  <a:pt x="194667" y="89892"/>
                </a:lnTo>
                <a:cubicBezTo>
                  <a:pt x="190560" y="94000"/>
                  <a:pt x="189369" y="100132"/>
                  <a:pt x="191572" y="105489"/>
                </a:cubicBezTo>
                <a:cubicBezTo>
                  <a:pt x="193774" y="110847"/>
                  <a:pt x="199013" y="114300"/>
                  <a:pt x="204787" y="114300"/>
                </a:cubicBezTo>
                <a:lnTo>
                  <a:pt x="285810" y="114300"/>
                </a:lnTo>
                <a:close/>
                <a:moveTo>
                  <a:pt x="303312" y="174129"/>
                </a:moveTo>
                <a:cubicBezTo>
                  <a:pt x="304800" y="163711"/>
                  <a:pt x="297537" y="154067"/>
                  <a:pt x="287179" y="152579"/>
                </a:cubicBezTo>
                <a:cubicBezTo>
                  <a:pt x="276820" y="151090"/>
                  <a:pt x="267117" y="158353"/>
                  <a:pt x="265628" y="168712"/>
                </a:cubicBezTo>
                <a:cubicBezTo>
                  <a:pt x="257711" y="224076"/>
                  <a:pt x="210026" y="266640"/>
                  <a:pt x="152460" y="266640"/>
                </a:cubicBezTo>
                <a:cubicBezTo>
                  <a:pt x="126028" y="266640"/>
                  <a:pt x="101739" y="257711"/>
                  <a:pt x="82391" y="242649"/>
                </a:cubicBezTo>
                <a:lnTo>
                  <a:pt x="110133" y="214908"/>
                </a:lnTo>
                <a:cubicBezTo>
                  <a:pt x="114240" y="210800"/>
                  <a:pt x="115431" y="204668"/>
                  <a:pt x="113228" y="199311"/>
                </a:cubicBezTo>
                <a:cubicBezTo>
                  <a:pt x="111026" y="193953"/>
                  <a:pt x="105787" y="190500"/>
                  <a:pt x="100013" y="190500"/>
                </a:cubicBezTo>
                <a:lnTo>
                  <a:pt x="14288" y="190500"/>
                </a:lnTo>
                <a:cubicBezTo>
                  <a:pt x="6370" y="190500"/>
                  <a:pt x="0" y="196870"/>
                  <a:pt x="0" y="204787"/>
                </a:cubicBezTo>
                <a:lnTo>
                  <a:pt x="0" y="290513"/>
                </a:lnTo>
                <a:cubicBezTo>
                  <a:pt x="0" y="296287"/>
                  <a:pt x="3453" y="301526"/>
                  <a:pt x="8811" y="303728"/>
                </a:cubicBezTo>
                <a:cubicBezTo>
                  <a:pt x="14168" y="305931"/>
                  <a:pt x="20300" y="304681"/>
                  <a:pt x="24408" y="300633"/>
                </a:cubicBezTo>
                <a:lnTo>
                  <a:pt x="55245" y="269796"/>
                </a:lnTo>
                <a:cubicBezTo>
                  <a:pt x="81558" y="291644"/>
                  <a:pt x="115491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2" name="Text 9"/>
          <p:cNvSpPr/>
          <p:nvPr/>
        </p:nvSpPr>
        <p:spPr>
          <a:xfrm>
            <a:off x="1875367" y="4849279"/>
            <a:ext cx="3632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异构数据库同步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888067" y="5357279"/>
            <a:ext cx="36068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实现了MySQL、PostgreSQL、SQL Server之间的高效实时同步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066367" y="3524242"/>
            <a:ext cx="4123267" cy="2802467"/>
          </a:xfrm>
          <a:custGeom>
            <a:avLst/>
            <a:gdLst/>
            <a:ahLst/>
            <a:cxnLst/>
            <a:rect l="l" t="t" r="r" b="b"/>
            <a:pathLst>
              <a:path w="4123267" h="2802467">
                <a:moveTo>
                  <a:pt x="203207" y="0"/>
                </a:moveTo>
                <a:lnTo>
                  <a:pt x="3920060" y="0"/>
                </a:lnTo>
                <a:cubicBezTo>
                  <a:pt x="4032288" y="0"/>
                  <a:pt x="4123267" y="90979"/>
                  <a:pt x="4123267" y="203207"/>
                </a:cubicBezTo>
                <a:lnTo>
                  <a:pt x="4123267" y="2599260"/>
                </a:lnTo>
                <a:cubicBezTo>
                  <a:pt x="4123267" y="2711488"/>
                  <a:pt x="4032288" y="2802467"/>
                  <a:pt x="3920060" y="2802467"/>
                </a:cubicBezTo>
                <a:lnTo>
                  <a:pt x="203207" y="2802467"/>
                </a:lnTo>
                <a:cubicBezTo>
                  <a:pt x="90979" y="2802467"/>
                  <a:pt x="0" y="2711488"/>
                  <a:pt x="0" y="2599260"/>
                </a:cubicBezTo>
                <a:lnTo>
                  <a:pt x="0" y="203207"/>
                </a:lnTo>
                <a:cubicBezTo>
                  <a:pt x="0" y="91054"/>
                  <a:pt x="91054" y="0"/>
                  <a:pt x="20320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7721600" y="3833279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16" name="Shape 13"/>
          <p:cNvSpPr/>
          <p:nvPr/>
        </p:nvSpPr>
        <p:spPr>
          <a:xfrm>
            <a:off x="7975600" y="408727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7" name="Text 14"/>
          <p:cNvSpPr/>
          <p:nvPr/>
        </p:nvSpPr>
        <p:spPr>
          <a:xfrm>
            <a:off x="6311900" y="4849279"/>
            <a:ext cx="3632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冲突检测处理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324600" y="5357279"/>
            <a:ext cx="36068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验证了乐观锁在分布式冲突处理中的有效性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10502900" y="3524242"/>
            <a:ext cx="4123267" cy="2802467"/>
          </a:xfrm>
          <a:custGeom>
            <a:avLst/>
            <a:gdLst/>
            <a:ahLst/>
            <a:cxnLst/>
            <a:rect l="l" t="t" r="r" b="b"/>
            <a:pathLst>
              <a:path w="4123267" h="2802467">
                <a:moveTo>
                  <a:pt x="203207" y="0"/>
                </a:moveTo>
                <a:lnTo>
                  <a:pt x="3920060" y="0"/>
                </a:lnTo>
                <a:cubicBezTo>
                  <a:pt x="4032288" y="0"/>
                  <a:pt x="4123267" y="90979"/>
                  <a:pt x="4123267" y="203207"/>
                </a:cubicBezTo>
                <a:lnTo>
                  <a:pt x="4123267" y="2599260"/>
                </a:lnTo>
                <a:cubicBezTo>
                  <a:pt x="4123267" y="2711488"/>
                  <a:pt x="4032288" y="2802467"/>
                  <a:pt x="3920060" y="2802467"/>
                </a:cubicBezTo>
                <a:lnTo>
                  <a:pt x="203207" y="2802467"/>
                </a:lnTo>
                <a:cubicBezTo>
                  <a:pt x="90979" y="2802467"/>
                  <a:pt x="0" y="2711488"/>
                  <a:pt x="0" y="2599260"/>
                </a:cubicBezTo>
                <a:lnTo>
                  <a:pt x="0" y="203207"/>
                </a:lnTo>
                <a:cubicBezTo>
                  <a:pt x="0" y="91054"/>
                  <a:pt x="91054" y="0"/>
                  <a:pt x="20320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12158134" y="3833279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21" name="Shape 18"/>
          <p:cNvSpPr/>
          <p:nvPr/>
        </p:nvSpPr>
        <p:spPr>
          <a:xfrm>
            <a:off x="12374034" y="4087279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2" name="Text 19"/>
          <p:cNvSpPr/>
          <p:nvPr/>
        </p:nvSpPr>
        <p:spPr>
          <a:xfrm>
            <a:off x="10748434" y="4849279"/>
            <a:ext cx="3632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完整工程实践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0761134" y="5357279"/>
            <a:ext cx="36068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完成了从数据层到应用层的完整闭环系统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512233" y="6870692"/>
            <a:ext cx="7463367" cy="1761067"/>
          </a:xfrm>
          <a:custGeom>
            <a:avLst/>
            <a:gdLst/>
            <a:ahLst/>
            <a:cxnLst/>
            <a:rect l="l" t="t" r="r" b="b"/>
            <a:pathLst>
              <a:path w="7463367" h="1761067">
                <a:moveTo>
                  <a:pt x="203192" y="0"/>
                </a:moveTo>
                <a:lnTo>
                  <a:pt x="7260175" y="0"/>
                </a:lnTo>
                <a:cubicBezTo>
                  <a:pt x="7372395" y="0"/>
                  <a:pt x="7463367" y="90972"/>
                  <a:pt x="7463367" y="203192"/>
                </a:cubicBezTo>
                <a:lnTo>
                  <a:pt x="7463367" y="1557875"/>
                </a:lnTo>
                <a:cubicBezTo>
                  <a:pt x="7463367" y="1670095"/>
                  <a:pt x="7372395" y="1761067"/>
                  <a:pt x="7260175" y="1761067"/>
                </a:cubicBezTo>
                <a:lnTo>
                  <a:pt x="203192" y="1761067"/>
                </a:lnTo>
                <a:cubicBezTo>
                  <a:pt x="90972" y="1761067"/>
                  <a:pt x="0" y="1670095"/>
                  <a:pt x="0" y="1557875"/>
                </a:cubicBezTo>
                <a:lnTo>
                  <a:pt x="0" y="203192"/>
                </a:lnTo>
                <a:cubicBezTo>
                  <a:pt x="0" y="91047"/>
                  <a:pt x="91047" y="0"/>
                  <a:pt x="20319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5" name="Shape 22"/>
          <p:cNvSpPr/>
          <p:nvPr/>
        </p:nvSpPr>
        <p:spPr>
          <a:xfrm>
            <a:off x="821267" y="717972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26" name="Shape 23"/>
          <p:cNvSpPr/>
          <p:nvPr/>
        </p:nvSpPr>
        <p:spPr>
          <a:xfrm>
            <a:off x="999067" y="735752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27000" y="87313"/>
                </a:moveTo>
                <a:cubicBezTo>
                  <a:pt x="118219" y="87313"/>
                  <a:pt x="111125" y="94407"/>
                  <a:pt x="111125" y="103188"/>
                </a:cubicBezTo>
                <a:cubicBezTo>
                  <a:pt x="111125" y="109786"/>
                  <a:pt x="105817" y="115094"/>
                  <a:pt x="99219" y="115094"/>
                </a:cubicBezTo>
                <a:cubicBezTo>
                  <a:pt x="92621" y="115094"/>
                  <a:pt x="87313" y="109786"/>
                  <a:pt x="87313" y="103188"/>
                </a:cubicBezTo>
                <a:cubicBezTo>
                  <a:pt x="87313" y="81260"/>
                  <a:pt x="105073" y="63500"/>
                  <a:pt x="127000" y="63500"/>
                </a:cubicBezTo>
                <a:cubicBezTo>
                  <a:pt x="148927" y="63500"/>
                  <a:pt x="166688" y="81260"/>
                  <a:pt x="166688" y="103188"/>
                </a:cubicBezTo>
                <a:cubicBezTo>
                  <a:pt x="166688" y="126603"/>
                  <a:pt x="148828" y="136525"/>
                  <a:pt x="138906" y="140146"/>
                </a:cubicBezTo>
                <a:lnTo>
                  <a:pt x="138906" y="142032"/>
                </a:lnTo>
                <a:cubicBezTo>
                  <a:pt x="138906" y="148630"/>
                  <a:pt x="133598" y="153938"/>
                  <a:pt x="127000" y="153938"/>
                </a:cubicBezTo>
                <a:cubicBezTo>
                  <a:pt x="120402" y="153938"/>
                  <a:pt x="115094" y="148630"/>
                  <a:pt x="115094" y="142032"/>
                </a:cubicBezTo>
                <a:lnTo>
                  <a:pt x="115094" y="138013"/>
                </a:lnTo>
                <a:cubicBezTo>
                  <a:pt x="115094" y="127843"/>
                  <a:pt x="122436" y="120551"/>
                  <a:pt x="130026" y="118070"/>
                </a:cubicBezTo>
                <a:cubicBezTo>
                  <a:pt x="133201" y="117029"/>
                  <a:pt x="136575" y="115342"/>
                  <a:pt x="139055" y="112961"/>
                </a:cubicBezTo>
                <a:cubicBezTo>
                  <a:pt x="141188" y="110877"/>
                  <a:pt x="142875" y="108000"/>
                  <a:pt x="142875" y="103237"/>
                </a:cubicBezTo>
                <a:cubicBezTo>
                  <a:pt x="142875" y="94456"/>
                  <a:pt x="135781" y="87362"/>
                  <a:pt x="127000" y="87362"/>
                </a:cubicBezTo>
                <a:close/>
                <a:moveTo>
                  <a:pt x="111125" y="182563"/>
                </a:moveTo>
                <a:cubicBezTo>
                  <a:pt x="111125" y="173801"/>
                  <a:pt x="118238" y="166688"/>
                  <a:pt x="127000" y="166688"/>
                </a:cubicBezTo>
                <a:cubicBezTo>
                  <a:pt x="135762" y="166688"/>
                  <a:pt x="142875" y="173801"/>
                  <a:pt x="142875" y="182563"/>
                </a:cubicBezTo>
                <a:cubicBezTo>
                  <a:pt x="142875" y="191324"/>
                  <a:pt x="135762" y="198438"/>
                  <a:pt x="127000" y="198438"/>
                </a:cubicBezTo>
                <a:cubicBezTo>
                  <a:pt x="118238" y="198438"/>
                  <a:pt x="111125" y="191324"/>
                  <a:pt x="111125" y="182563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7" name="Text 24"/>
          <p:cNvSpPr/>
          <p:nvPr/>
        </p:nvSpPr>
        <p:spPr>
          <a:xfrm>
            <a:off x="1583267" y="7281329"/>
            <a:ext cx="9779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Q &amp; A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821267" y="7992529"/>
            <a:ext cx="69469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欢迎老师和同学提出问题与交流意见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8284633" y="6870692"/>
            <a:ext cx="7463367" cy="1761067"/>
          </a:xfrm>
          <a:custGeom>
            <a:avLst/>
            <a:gdLst/>
            <a:ahLst/>
            <a:cxnLst/>
            <a:rect l="l" t="t" r="r" b="b"/>
            <a:pathLst>
              <a:path w="7463367" h="1761067">
                <a:moveTo>
                  <a:pt x="203192" y="0"/>
                </a:moveTo>
                <a:lnTo>
                  <a:pt x="7260175" y="0"/>
                </a:lnTo>
                <a:cubicBezTo>
                  <a:pt x="7372395" y="0"/>
                  <a:pt x="7463367" y="90972"/>
                  <a:pt x="7463367" y="203192"/>
                </a:cubicBezTo>
                <a:lnTo>
                  <a:pt x="7463367" y="1557875"/>
                </a:lnTo>
                <a:cubicBezTo>
                  <a:pt x="7463367" y="1670095"/>
                  <a:pt x="7372395" y="1761067"/>
                  <a:pt x="7260175" y="1761067"/>
                </a:cubicBezTo>
                <a:lnTo>
                  <a:pt x="203192" y="1761067"/>
                </a:lnTo>
                <a:cubicBezTo>
                  <a:pt x="90972" y="1761067"/>
                  <a:pt x="0" y="1670095"/>
                  <a:pt x="0" y="1557875"/>
                </a:cubicBezTo>
                <a:lnTo>
                  <a:pt x="0" y="203192"/>
                </a:lnTo>
                <a:cubicBezTo>
                  <a:pt x="0" y="91047"/>
                  <a:pt x="91047" y="0"/>
                  <a:pt x="20319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0" name="Shape 27"/>
          <p:cNvSpPr/>
          <p:nvPr/>
        </p:nvSpPr>
        <p:spPr>
          <a:xfrm>
            <a:off x="10966450" y="725592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9559" y="43210"/>
                </a:moveTo>
                <a:lnTo>
                  <a:pt x="127000" y="53479"/>
                </a:lnTo>
                <a:lnTo>
                  <a:pt x="134441" y="43210"/>
                </a:lnTo>
                <a:cubicBezTo>
                  <a:pt x="146844" y="26045"/>
                  <a:pt x="166787" y="15875"/>
                  <a:pt x="187970" y="15875"/>
                </a:cubicBezTo>
                <a:cubicBezTo>
                  <a:pt x="224433" y="15875"/>
                  <a:pt x="254000" y="45442"/>
                  <a:pt x="254000" y="81905"/>
                </a:cubicBezTo>
                <a:lnTo>
                  <a:pt x="254000" y="83195"/>
                </a:lnTo>
                <a:cubicBezTo>
                  <a:pt x="254000" y="138857"/>
                  <a:pt x="184596" y="203498"/>
                  <a:pt x="148382" y="231130"/>
                </a:cubicBezTo>
                <a:cubicBezTo>
                  <a:pt x="142230" y="235793"/>
                  <a:pt x="134689" y="238125"/>
                  <a:pt x="127000" y="238125"/>
                </a:cubicBezTo>
                <a:cubicBezTo>
                  <a:pt x="119311" y="238125"/>
                  <a:pt x="111720" y="235843"/>
                  <a:pt x="105618" y="231130"/>
                </a:cubicBezTo>
                <a:cubicBezTo>
                  <a:pt x="69404" y="203498"/>
                  <a:pt x="0" y="138857"/>
                  <a:pt x="0" y="83195"/>
                </a:cubicBezTo>
                <a:lnTo>
                  <a:pt x="0" y="81905"/>
                </a:lnTo>
                <a:cubicBezTo>
                  <a:pt x="0" y="45442"/>
                  <a:pt x="29567" y="15875"/>
                  <a:pt x="66030" y="15875"/>
                </a:cubicBezTo>
                <a:cubicBezTo>
                  <a:pt x="87213" y="15875"/>
                  <a:pt x="107156" y="26045"/>
                  <a:pt x="119559" y="4321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1" name="Text 28"/>
          <p:cNvSpPr/>
          <p:nvPr/>
        </p:nvSpPr>
        <p:spPr>
          <a:xfrm>
            <a:off x="11328400" y="7179729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谢谢观看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12807950" y="725592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9559" y="43210"/>
                </a:moveTo>
                <a:lnTo>
                  <a:pt x="127000" y="53479"/>
                </a:lnTo>
                <a:lnTo>
                  <a:pt x="134441" y="43210"/>
                </a:lnTo>
                <a:cubicBezTo>
                  <a:pt x="146844" y="26045"/>
                  <a:pt x="166787" y="15875"/>
                  <a:pt x="187970" y="15875"/>
                </a:cubicBezTo>
                <a:cubicBezTo>
                  <a:pt x="224433" y="15875"/>
                  <a:pt x="254000" y="45442"/>
                  <a:pt x="254000" y="81905"/>
                </a:cubicBezTo>
                <a:lnTo>
                  <a:pt x="254000" y="83195"/>
                </a:lnTo>
                <a:cubicBezTo>
                  <a:pt x="254000" y="138857"/>
                  <a:pt x="184596" y="203498"/>
                  <a:pt x="148382" y="231130"/>
                </a:cubicBezTo>
                <a:cubicBezTo>
                  <a:pt x="142230" y="235793"/>
                  <a:pt x="134689" y="238125"/>
                  <a:pt x="127000" y="238125"/>
                </a:cubicBezTo>
                <a:cubicBezTo>
                  <a:pt x="119311" y="238125"/>
                  <a:pt x="111720" y="235843"/>
                  <a:pt x="105618" y="231130"/>
                </a:cubicBezTo>
                <a:cubicBezTo>
                  <a:pt x="69404" y="203498"/>
                  <a:pt x="0" y="138857"/>
                  <a:pt x="0" y="83195"/>
                </a:cubicBezTo>
                <a:lnTo>
                  <a:pt x="0" y="81905"/>
                </a:lnTo>
                <a:cubicBezTo>
                  <a:pt x="0" y="45442"/>
                  <a:pt x="29567" y="15875"/>
                  <a:pt x="66030" y="15875"/>
                </a:cubicBezTo>
                <a:cubicBezTo>
                  <a:pt x="87213" y="15875"/>
                  <a:pt x="107156" y="26045"/>
                  <a:pt x="119559" y="4321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3" name="Text 30"/>
          <p:cNvSpPr/>
          <p:nvPr/>
        </p:nvSpPr>
        <p:spPr>
          <a:xfrm>
            <a:off x="8542867" y="7789329"/>
            <a:ext cx="69469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Thank you for your attention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101600" cy="609600"/>
          </a:xfrm>
          <a:custGeom>
            <a:avLst/>
            <a:gdLst/>
            <a:ahLst/>
            <a:cxnLst/>
            <a:rect l="l" t="t" r="r" b="b"/>
            <a:pathLst>
              <a:path w="101600" h="609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58800"/>
                </a:lnTo>
                <a:cubicBezTo>
                  <a:pt x="101600" y="586837"/>
                  <a:pt x="78837" y="609600"/>
                  <a:pt x="50800" y="609600"/>
                </a:cubicBezTo>
                <a:lnTo>
                  <a:pt x="50800" y="609600"/>
                </a:lnTo>
                <a:cubicBezTo>
                  <a:pt x="22763" y="609600"/>
                  <a:pt x="0" y="586837"/>
                  <a:pt x="0" y="558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762000" y="508000"/>
            <a:ext cx="2743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项目简介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62000" y="1270000"/>
            <a:ext cx="1511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构建异构数据库同步系统的目标与能力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2233" y="1934633"/>
            <a:ext cx="10066867" cy="3754967"/>
          </a:xfrm>
          <a:custGeom>
            <a:avLst/>
            <a:gdLst/>
            <a:ahLst/>
            <a:cxnLst/>
            <a:rect l="l" t="t" r="r" b="b"/>
            <a:pathLst>
              <a:path w="10066867" h="3754967">
                <a:moveTo>
                  <a:pt x="203181" y="0"/>
                </a:moveTo>
                <a:lnTo>
                  <a:pt x="9863685" y="0"/>
                </a:lnTo>
                <a:cubicBezTo>
                  <a:pt x="9975899" y="0"/>
                  <a:pt x="10066867" y="90967"/>
                  <a:pt x="10066867" y="203181"/>
                </a:cubicBezTo>
                <a:lnTo>
                  <a:pt x="10066867" y="3551785"/>
                </a:lnTo>
                <a:cubicBezTo>
                  <a:pt x="10066867" y="3663999"/>
                  <a:pt x="9975899" y="3754967"/>
                  <a:pt x="9863685" y="3754967"/>
                </a:cubicBezTo>
                <a:lnTo>
                  <a:pt x="203181" y="3754967"/>
                </a:lnTo>
                <a:cubicBezTo>
                  <a:pt x="90967" y="3754967"/>
                  <a:pt x="0" y="3663999"/>
                  <a:pt x="0" y="3551785"/>
                </a:cubicBezTo>
                <a:lnTo>
                  <a:pt x="0" y="203181"/>
                </a:lnTo>
                <a:cubicBezTo>
                  <a:pt x="0" y="91042"/>
                  <a:pt x="91042" y="0"/>
                  <a:pt x="203181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821267" y="224366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999067" y="2421467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22250" y="127000"/>
                </a:moveTo>
                <a:cubicBezTo>
                  <a:pt x="222250" y="74430"/>
                  <a:pt x="179570" y="31750"/>
                  <a:pt x="127000" y="31750"/>
                </a:cubicBezTo>
                <a:cubicBezTo>
                  <a:pt x="74430" y="31750"/>
                  <a:pt x="31750" y="74430"/>
                  <a:pt x="31750" y="127000"/>
                </a:cubicBezTo>
                <a:cubicBezTo>
                  <a:pt x="31750" y="179570"/>
                  <a:pt x="74430" y="222250"/>
                  <a:pt x="127000" y="222250"/>
                </a:cubicBezTo>
                <a:cubicBezTo>
                  <a:pt x="179570" y="222250"/>
                  <a:pt x="222250" y="179570"/>
                  <a:pt x="222250" y="127000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27000" y="166688"/>
                </a:moveTo>
                <a:cubicBezTo>
                  <a:pt x="148904" y="166688"/>
                  <a:pt x="166688" y="148904"/>
                  <a:pt x="166688" y="127000"/>
                </a:cubicBezTo>
                <a:cubicBezTo>
                  <a:pt x="166688" y="105096"/>
                  <a:pt x="148904" y="87313"/>
                  <a:pt x="127000" y="87313"/>
                </a:cubicBezTo>
                <a:cubicBezTo>
                  <a:pt x="105096" y="87313"/>
                  <a:pt x="87313" y="105096"/>
                  <a:pt x="87313" y="127000"/>
                </a:cubicBezTo>
                <a:cubicBezTo>
                  <a:pt x="87313" y="148904"/>
                  <a:pt x="105096" y="166688"/>
                  <a:pt x="127000" y="166688"/>
                </a:cubicBezTo>
                <a:close/>
                <a:moveTo>
                  <a:pt x="127000" y="55563"/>
                </a:moveTo>
                <a:cubicBezTo>
                  <a:pt x="166427" y="55563"/>
                  <a:pt x="198438" y="87573"/>
                  <a:pt x="198438" y="127000"/>
                </a:cubicBezTo>
                <a:cubicBezTo>
                  <a:pt x="198438" y="166427"/>
                  <a:pt x="166427" y="198438"/>
                  <a:pt x="127000" y="198438"/>
                </a:cubicBezTo>
                <a:cubicBezTo>
                  <a:pt x="87573" y="198438"/>
                  <a:pt x="55563" y="166427"/>
                  <a:pt x="55563" y="127000"/>
                </a:cubicBezTo>
                <a:cubicBezTo>
                  <a:pt x="55563" y="87573"/>
                  <a:pt x="87573" y="55563"/>
                  <a:pt x="127000" y="55563"/>
                </a:cubicBezTo>
                <a:close/>
                <a:moveTo>
                  <a:pt x="111125" y="127000"/>
                </a:moveTo>
                <a:cubicBezTo>
                  <a:pt x="111125" y="118238"/>
                  <a:pt x="118238" y="111125"/>
                  <a:pt x="127000" y="111125"/>
                </a:cubicBezTo>
                <a:cubicBezTo>
                  <a:pt x="135762" y="111125"/>
                  <a:pt x="142875" y="118238"/>
                  <a:pt x="142875" y="127000"/>
                </a:cubicBezTo>
                <a:cubicBezTo>
                  <a:pt x="142875" y="135762"/>
                  <a:pt x="135762" y="142875"/>
                  <a:pt x="127000" y="142875"/>
                </a:cubicBezTo>
                <a:cubicBezTo>
                  <a:pt x="118238" y="142875"/>
                  <a:pt x="111125" y="135762"/>
                  <a:pt x="111125" y="12700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583267" y="2345267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项目目标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21267" y="3107268"/>
            <a:ext cx="95631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构建一个支持 </a:t>
            </a:r>
            <a:r>
              <a:rPr lang="en-US" sz="1800" b="1" dirty="0">
                <a:solidFill>
                  <a:srgbClr val="5E7CE8"/>
                </a:solidFill>
                <a:highlight>
                  <a:srgbClr val="5E7CE8">
                    <a:alpha val="15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MySQL </a:t>
            </a:r>
            <a:r>
              <a:rPr lang="en-US" sz="1800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、</a:t>
            </a:r>
            <a:r>
              <a:rPr lang="en-US" sz="1800" b="1" dirty="0">
                <a:solidFill>
                  <a:srgbClr val="5E7CE8"/>
                </a:solidFill>
                <a:highlight>
                  <a:srgbClr val="5E7CE8">
                    <a:alpha val="15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PostgreSQL </a:t>
            </a:r>
            <a:r>
              <a:rPr lang="en-US" sz="1800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、</a:t>
            </a:r>
            <a:r>
              <a:rPr lang="en-US" sz="1800" b="1" dirty="0">
                <a:solidFill>
                  <a:srgbClr val="5E7CE8"/>
                </a:solidFill>
                <a:highlight>
                  <a:srgbClr val="5E7CE8">
                    <a:alpha val="15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SQL Server </a:t>
            </a:r>
            <a:r>
              <a:rPr lang="en-US" sz="1800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的异构数据库同步系统。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846667" y="3681943"/>
            <a:ext cx="9423400" cy="1066800"/>
          </a:xfrm>
          <a:custGeom>
            <a:avLst/>
            <a:gdLst/>
            <a:ahLst/>
            <a:cxnLst/>
            <a:rect l="l" t="t" r="r" b="b"/>
            <a:pathLst>
              <a:path w="9423400" h="1066800">
                <a:moveTo>
                  <a:pt x="50800" y="0"/>
                </a:moveTo>
                <a:lnTo>
                  <a:pt x="9270997" y="0"/>
                </a:lnTo>
                <a:cubicBezTo>
                  <a:pt x="9355167" y="0"/>
                  <a:pt x="9423400" y="68233"/>
                  <a:pt x="9423400" y="152403"/>
                </a:cubicBezTo>
                <a:lnTo>
                  <a:pt x="9423400" y="914397"/>
                </a:lnTo>
                <a:cubicBezTo>
                  <a:pt x="9423400" y="998567"/>
                  <a:pt x="9355167" y="1066800"/>
                  <a:pt x="9270997" y="1066800"/>
                </a:cubicBezTo>
                <a:lnTo>
                  <a:pt x="50800" y="1066800"/>
                </a:lnTo>
                <a:cubicBezTo>
                  <a:pt x="22744" y="1066800"/>
                  <a:pt x="0" y="1044056"/>
                  <a:pt x="0" y="1016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5000"/>
                </a:srgbClr>
              </a:gs>
              <a:gs pos="100000">
                <a:srgbClr val="4ADE80">
                  <a:alpha val="5000"/>
                </a:srgbClr>
              </a:gs>
            </a:gsLst>
            <a:lin ang="0" scaled="1"/>
          </a:gradFill>
        </p:spPr>
      </p:sp>
      <p:sp>
        <p:nvSpPr>
          <p:cNvPr id="11" name="Shape 9"/>
          <p:cNvSpPr/>
          <p:nvPr/>
        </p:nvSpPr>
        <p:spPr>
          <a:xfrm>
            <a:off x="846667" y="3681943"/>
            <a:ext cx="50800" cy="1066800"/>
          </a:xfrm>
          <a:custGeom>
            <a:avLst/>
            <a:gdLst/>
            <a:ahLst/>
            <a:cxnLst/>
            <a:rect l="l" t="t" r="r" b="b"/>
            <a:pathLst>
              <a:path w="50800" h="1066800">
                <a:moveTo>
                  <a:pt x="50800" y="0"/>
                </a:moveTo>
                <a:lnTo>
                  <a:pt x="50800" y="0"/>
                </a:lnTo>
                <a:lnTo>
                  <a:pt x="50800" y="1066800"/>
                </a:lnTo>
                <a:lnTo>
                  <a:pt x="50800" y="1066800"/>
                </a:lnTo>
                <a:cubicBezTo>
                  <a:pt x="22763" y="1066800"/>
                  <a:pt x="0" y="1044037"/>
                  <a:pt x="0" y="1016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12" name="Text 10"/>
          <p:cNvSpPr/>
          <p:nvPr/>
        </p:nvSpPr>
        <p:spPr>
          <a:xfrm>
            <a:off x="1075267" y="3885143"/>
            <a:ext cx="90932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实现跨平台数据一致性，支持实时同步、冲突检测与闭环处理，为企业级多数据源场景提供可靠解决方案。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837334" y="1930400"/>
            <a:ext cx="4914900" cy="3759200"/>
          </a:xfrm>
          <a:custGeom>
            <a:avLst/>
            <a:gdLst/>
            <a:ahLst/>
            <a:cxnLst/>
            <a:rect l="l" t="t" r="r" b="b"/>
            <a:pathLst>
              <a:path w="4914900" h="3759200">
                <a:moveTo>
                  <a:pt x="203185" y="0"/>
                </a:moveTo>
                <a:lnTo>
                  <a:pt x="4711715" y="0"/>
                </a:lnTo>
                <a:cubicBezTo>
                  <a:pt x="4823931" y="0"/>
                  <a:pt x="4914900" y="90969"/>
                  <a:pt x="4914900" y="203185"/>
                </a:cubicBezTo>
                <a:lnTo>
                  <a:pt x="4914900" y="3556015"/>
                </a:lnTo>
                <a:cubicBezTo>
                  <a:pt x="4914900" y="3668231"/>
                  <a:pt x="4823931" y="3759200"/>
                  <a:pt x="4711715" y="3759200"/>
                </a:cubicBezTo>
                <a:lnTo>
                  <a:pt x="203185" y="3759200"/>
                </a:lnTo>
                <a:cubicBezTo>
                  <a:pt x="90969" y="3759200"/>
                  <a:pt x="0" y="3668231"/>
                  <a:pt x="0" y="3556015"/>
                </a:cubicBezTo>
                <a:lnTo>
                  <a:pt x="0" y="203185"/>
                </a:lnTo>
                <a:cubicBezTo>
                  <a:pt x="0" y="91044"/>
                  <a:pt x="91044" y="0"/>
                  <a:pt x="203185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11142134" y="2235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15" name="Shape 13"/>
          <p:cNvSpPr/>
          <p:nvPr/>
        </p:nvSpPr>
        <p:spPr>
          <a:xfrm>
            <a:off x="11319934" y="2413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5342" y="2580"/>
                </a:moveTo>
                <a:cubicBezTo>
                  <a:pt x="122734" y="-843"/>
                  <a:pt x="131266" y="-843"/>
                  <a:pt x="138658" y="2580"/>
                </a:cubicBezTo>
                <a:lnTo>
                  <a:pt x="247104" y="52685"/>
                </a:lnTo>
                <a:cubicBezTo>
                  <a:pt x="251321" y="54620"/>
                  <a:pt x="254000" y="58837"/>
                  <a:pt x="254000" y="63500"/>
                </a:cubicBezTo>
                <a:cubicBezTo>
                  <a:pt x="254000" y="68163"/>
                  <a:pt x="251321" y="72380"/>
                  <a:pt x="247104" y="74315"/>
                </a:cubicBezTo>
                <a:lnTo>
                  <a:pt x="138658" y="124420"/>
                </a:lnTo>
                <a:cubicBezTo>
                  <a:pt x="131266" y="127843"/>
                  <a:pt x="122734" y="127843"/>
                  <a:pt x="115342" y="124420"/>
                </a:cubicBezTo>
                <a:lnTo>
                  <a:pt x="6896" y="74315"/>
                </a:lnTo>
                <a:cubicBezTo>
                  <a:pt x="2679" y="72330"/>
                  <a:pt x="0" y="68114"/>
                  <a:pt x="0" y="63500"/>
                </a:cubicBezTo>
                <a:cubicBezTo>
                  <a:pt x="0" y="58886"/>
                  <a:pt x="2679" y="54620"/>
                  <a:pt x="6896" y="52685"/>
                </a:cubicBezTo>
                <a:lnTo>
                  <a:pt x="115342" y="2580"/>
                </a:lnTo>
                <a:close/>
                <a:moveTo>
                  <a:pt x="23862" y="108347"/>
                </a:moveTo>
                <a:lnTo>
                  <a:pt x="105370" y="146000"/>
                </a:lnTo>
                <a:cubicBezTo>
                  <a:pt x="119112" y="152350"/>
                  <a:pt x="134938" y="152350"/>
                  <a:pt x="148679" y="146000"/>
                </a:cubicBezTo>
                <a:lnTo>
                  <a:pt x="230188" y="108347"/>
                </a:lnTo>
                <a:lnTo>
                  <a:pt x="247104" y="116185"/>
                </a:lnTo>
                <a:cubicBezTo>
                  <a:pt x="251321" y="118120"/>
                  <a:pt x="254000" y="122337"/>
                  <a:pt x="254000" y="127000"/>
                </a:cubicBezTo>
                <a:cubicBezTo>
                  <a:pt x="254000" y="131663"/>
                  <a:pt x="251321" y="135880"/>
                  <a:pt x="247104" y="137815"/>
                </a:cubicBezTo>
                <a:lnTo>
                  <a:pt x="138658" y="187920"/>
                </a:lnTo>
                <a:cubicBezTo>
                  <a:pt x="131266" y="191343"/>
                  <a:pt x="122734" y="191343"/>
                  <a:pt x="115342" y="187920"/>
                </a:cubicBezTo>
                <a:lnTo>
                  <a:pt x="6896" y="137815"/>
                </a:lnTo>
                <a:cubicBezTo>
                  <a:pt x="2679" y="135830"/>
                  <a:pt x="0" y="131614"/>
                  <a:pt x="0" y="127000"/>
                </a:cubicBezTo>
                <a:cubicBezTo>
                  <a:pt x="0" y="122386"/>
                  <a:pt x="2679" y="118120"/>
                  <a:pt x="6896" y="116185"/>
                </a:cubicBezTo>
                <a:lnTo>
                  <a:pt x="23812" y="108347"/>
                </a:lnTo>
                <a:close/>
                <a:moveTo>
                  <a:pt x="6896" y="179685"/>
                </a:moveTo>
                <a:lnTo>
                  <a:pt x="23812" y="171847"/>
                </a:lnTo>
                <a:lnTo>
                  <a:pt x="105321" y="209500"/>
                </a:lnTo>
                <a:cubicBezTo>
                  <a:pt x="119063" y="215850"/>
                  <a:pt x="134888" y="215850"/>
                  <a:pt x="148630" y="209500"/>
                </a:cubicBezTo>
                <a:lnTo>
                  <a:pt x="230138" y="171847"/>
                </a:lnTo>
                <a:lnTo>
                  <a:pt x="247055" y="179685"/>
                </a:lnTo>
                <a:cubicBezTo>
                  <a:pt x="251271" y="181620"/>
                  <a:pt x="253950" y="185837"/>
                  <a:pt x="253950" y="190500"/>
                </a:cubicBezTo>
                <a:cubicBezTo>
                  <a:pt x="253950" y="195163"/>
                  <a:pt x="251271" y="199380"/>
                  <a:pt x="247055" y="201315"/>
                </a:cubicBezTo>
                <a:lnTo>
                  <a:pt x="138609" y="251420"/>
                </a:lnTo>
                <a:cubicBezTo>
                  <a:pt x="131217" y="254843"/>
                  <a:pt x="122684" y="254843"/>
                  <a:pt x="115292" y="251420"/>
                </a:cubicBezTo>
                <a:lnTo>
                  <a:pt x="6896" y="201315"/>
                </a:lnTo>
                <a:cubicBezTo>
                  <a:pt x="2679" y="199330"/>
                  <a:pt x="0" y="195114"/>
                  <a:pt x="0" y="190500"/>
                </a:cubicBezTo>
                <a:cubicBezTo>
                  <a:pt x="0" y="185886"/>
                  <a:pt x="2679" y="181620"/>
                  <a:pt x="6896" y="179685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6" name="Text 14"/>
          <p:cNvSpPr/>
          <p:nvPr/>
        </p:nvSpPr>
        <p:spPr>
          <a:xfrm>
            <a:off x="11904134" y="2336800"/>
            <a:ext cx="1066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技术栈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142134" y="3098800"/>
            <a:ext cx="4305300" cy="660400"/>
          </a:xfrm>
          <a:custGeom>
            <a:avLst/>
            <a:gdLst/>
            <a:ahLst/>
            <a:cxnLst/>
            <a:rect l="l" t="t" r="r" b="b"/>
            <a:pathLst>
              <a:path w="4305300" h="660400">
                <a:moveTo>
                  <a:pt x="101603" y="0"/>
                </a:moveTo>
                <a:lnTo>
                  <a:pt x="4203697" y="0"/>
                </a:lnTo>
                <a:cubicBezTo>
                  <a:pt x="4259811" y="0"/>
                  <a:pt x="4305300" y="45489"/>
                  <a:pt x="4305300" y="101603"/>
                </a:cubicBezTo>
                <a:lnTo>
                  <a:pt x="4305300" y="558797"/>
                </a:lnTo>
                <a:cubicBezTo>
                  <a:pt x="4305300" y="614911"/>
                  <a:pt x="4259811" y="660400"/>
                  <a:pt x="42036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18" name="Shape 16"/>
          <p:cNvSpPr/>
          <p:nvPr/>
        </p:nvSpPr>
        <p:spPr>
          <a:xfrm>
            <a:off x="11294534" y="32766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08300" y="140672"/>
                </a:moveTo>
                <a:lnTo>
                  <a:pt x="168950" y="140672"/>
                </a:lnTo>
                <a:lnTo>
                  <a:pt x="168950" y="105311"/>
                </a:lnTo>
                <a:lnTo>
                  <a:pt x="208300" y="105311"/>
                </a:lnTo>
                <a:lnTo>
                  <a:pt x="208300" y="140672"/>
                </a:lnTo>
                <a:close/>
                <a:moveTo>
                  <a:pt x="208300" y="19050"/>
                </a:moveTo>
                <a:lnTo>
                  <a:pt x="168950" y="19050"/>
                </a:lnTo>
                <a:lnTo>
                  <a:pt x="168950" y="55185"/>
                </a:lnTo>
                <a:lnTo>
                  <a:pt x="208300" y="55185"/>
                </a:lnTo>
                <a:lnTo>
                  <a:pt x="208300" y="19050"/>
                </a:lnTo>
                <a:close/>
                <a:moveTo>
                  <a:pt x="254853" y="105251"/>
                </a:moveTo>
                <a:lnTo>
                  <a:pt x="215503" y="105251"/>
                </a:lnTo>
                <a:lnTo>
                  <a:pt x="215503" y="140613"/>
                </a:lnTo>
                <a:lnTo>
                  <a:pt x="254853" y="140613"/>
                </a:lnTo>
                <a:lnTo>
                  <a:pt x="254853" y="105251"/>
                </a:lnTo>
                <a:close/>
                <a:moveTo>
                  <a:pt x="161806" y="62329"/>
                </a:moveTo>
                <a:lnTo>
                  <a:pt x="122456" y="62329"/>
                </a:lnTo>
                <a:lnTo>
                  <a:pt x="122456" y="98108"/>
                </a:lnTo>
                <a:lnTo>
                  <a:pt x="161806" y="98108"/>
                </a:lnTo>
                <a:lnTo>
                  <a:pt x="161806" y="62329"/>
                </a:lnTo>
                <a:close/>
                <a:moveTo>
                  <a:pt x="208300" y="62329"/>
                </a:moveTo>
                <a:lnTo>
                  <a:pt x="168950" y="62329"/>
                </a:lnTo>
                <a:lnTo>
                  <a:pt x="168950" y="98108"/>
                </a:lnTo>
                <a:lnTo>
                  <a:pt x="208300" y="98108"/>
                </a:lnTo>
                <a:lnTo>
                  <a:pt x="208300" y="62329"/>
                </a:lnTo>
                <a:close/>
                <a:moveTo>
                  <a:pt x="373082" y="121860"/>
                </a:moveTo>
                <a:cubicBezTo>
                  <a:pt x="364510" y="116086"/>
                  <a:pt x="344745" y="114002"/>
                  <a:pt x="329565" y="116860"/>
                </a:cubicBezTo>
                <a:cubicBezTo>
                  <a:pt x="327600" y="102572"/>
                  <a:pt x="319623" y="90130"/>
                  <a:pt x="305098" y="78938"/>
                </a:cubicBezTo>
                <a:lnTo>
                  <a:pt x="296763" y="73402"/>
                </a:lnTo>
                <a:lnTo>
                  <a:pt x="291227" y="81736"/>
                </a:lnTo>
                <a:cubicBezTo>
                  <a:pt x="280273" y="98286"/>
                  <a:pt x="277297" y="125551"/>
                  <a:pt x="289024" y="143530"/>
                </a:cubicBezTo>
                <a:cubicBezTo>
                  <a:pt x="283845" y="146328"/>
                  <a:pt x="273665" y="150138"/>
                  <a:pt x="260211" y="149900"/>
                </a:cubicBezTo>
                <a:lnTo>
                  <a:pt x="1429" y="149900"/>
                </a:lnTo>
                <a:cubicBezTo>
                  <a:pt x="-3750" y="180142"/>
                  <a:pt x="4882" y="219432"/>
                  <a:pt x="27623" y="246400"/>
                </a:cubicBezTo>
                <a:cubicBezTo>
                  <a:pt x="49709" y="272534"/>
                  <a:pt x="82808" y="285810"/>
                  <a:pt x="126087" y="285810"/>
                </a:cubicBezTo>
                <a:cubicBezTo>
                  <a:pt x="219789" y="285810"/>
                  <a:pt x="289143" y="242649"/>
                  <a:pt x="321588" y="164247"/>
                </a:cubicBezTo>
                <a:cubicBezTo>
                  <a:pt x="334328" y="164485"/>
                  <a:pt x="361831" y="164306"/>
                  <a:pt x="375940" y="137339"/>
                </a:cubicBezTo>
                <a:cubicBezTo>
                  <a:pt x="376833" y="135850"/>
                  <a:pt x="379869" y="129480"/>
                  <a:pt x="381000" y="127159"/>
                </a:cubicBezTo>
                <a:lnTo>
                  <a:pt x="373082" y="121860"/>
                </a:lnTo>
                <a:close/>
                <a:moveTo>
                  <a:pt x="68818" y="105251"/>
                </a:moveTo>
                <a:lnTo>
                  <a:pt x="29527" y="105251"/>
                </a:lnTo>
                <a:lnTo>
                  <a:pt x="29527" y="140613"/>
                </a:lnTo>
                <a:lnTo>
                  <a:pt x="68878" y="140613"/>
                </a:lnTo>
                <a:lnTo>
                  <a:pt x="68878" y="105251"/>
                </a:lnTo>
                <a:lnTo>
                  <a:pt x="68818" y="105251"/>
                </a:lnTo>
                <a:close/>
                <a:moveTo>
                  <a:pt x="115312" y="105251"/>
                </a:moveTo>
                <a:lnTo>
                  <a:pt x="75962" y="105251"/>
                </a:lnTo>
                <a:lnTo>
                  <a:pt x="75962" y="140613"/>
                </a:lnTo>
                <a:lnTo>
                  <a:pt x="115312" y="140613"/>
                </a:lnTo>
                <a:lnTo>
                  <a:pt x="115312" y="105251"/>
                </a:lnTo>
                <a:close/>
                <a:moveTo>
                  <a:pt x="161806" y="105251"/>
                </a:moveTo>
                <a:lnTo>
                  <a:pt x="122456" y="105251"/>
                </a:lnTo>
                <a:lnTo>
                  <a:pt x="122456" y="140613"/>
                </a:lnTo>
                <a:lnTo>
                  <a:pt x="161806" y="140613"/>
                </a:lnTo>
                <a:lnTo>
                  <a:pt x="161806" y="105251"/>
                </a:lnTo>
                <a:close/>
                <a:moveTo>
                  <a:pt x="115312" y="62329"/>
                </a:moveTo>
                <a:lnTo>
                  <a:pt x="75962" y="62329"/>
                </a:lnTo>
                <a:lnTo>
                  <a:pt x="75962" y="98108"/>
                </a:lnTo>
                <a:lnTo>
                  <a:pt x="115312" y="98108"/>
                </a:lnTo>
                <a:lnTo>
                  <a:pt x="115312" y="62329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9" name="Text 17"/>
          <p:cNvSpPr/>
          <p:nvPr/>
        </p:nvSpPr>
        <p:spPr>
          <a:xfrm>
            <a:off x="11827934" y="3251200"/>
            <a:ext cx="863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Docker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1142134" y="3911600"/>
            <a:ext cx="4305300" cy="660400"/>
          </a:xfrm>
          <a:custGeom>
            <a:avLst/>
            <a:gdLst/>
            <a:ahLst/>
            <a:cxnLst/>
            <a:rect l="l" t="t" r="r" b="b"/>
            <a:pathLst>
              <a:path w="4305300" h="660400">
                <a:moveTo>
                  <a:pt x="101603" y="0"/>
                </a:moveTo>
                <a:lnTo>
                  <a:pt x="4203697" y="0"/>
                </a:lnTo>
                <a:cubicBezTo>
                  <a:pt x="4259811" y="0"/>
                  <a:pt x="4305300" y="45489"/>
                  <a:pt x="4305300" y="101603"/>
                </a:cubicBezTo>
                <a:lnTo>
                  <a:pt x="4305300" y="558797"/>
                </a:lnTo>
                <a:cubicBezTo>
                  <a:pt x="4305300" y="614911"/>
                  <a:pt x="4259811" y="660400"/>
                  <a:pt x="42036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11351684" y="40894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1818" y="119360"/>
                </a:moveTo>
                <a:cubicBezTo>
                  <a:pt x="257235" y="100965"/>
                  <a:pt x="248543" y="87094"/>
                  <a:pt x="230029" y="87094"/>
                </a:cubicBezTo>
                <a:lnTo>
                  <a:pt x="206157" y="87094"/>
                </a:lnTo>
                <a:lnTo>
                  <a:pt x="206157" y="115312"/>
                </a:lnTo>
                <a:cubicBezTo>
                  <a:pt x="206157" y="137220"/>
                  <a:pt x="187583" y="155674"/>
                  <a:pt x="166390" y="155674"/>
                </a:cubicBezTo>
                <a:lnTo>
                  <a:pt x="102810" y="155674"/>
                </a:lnTo>
                <a:cubicBezTo>
                  <a:pt x="85427" y="155674"/>
                  <a:pt x="71021" y="170557"/>
                  <a:pt x="71021" y="188000"/>
                </a:cubicBezTo>
                <a:lnTo>
                  <a:pt x="71021" y="248603"/>
                </a:lnTo>
                <a:cubicBezTo>
                  <a:pt x="71021" y="265867"/>
                  <a:pt x="86023" y="275987"/>
                  <a:pt x="102810" y="280928"/>
                </a:cubicBezTo>
                <a:cubicBezTo>
                  <a:pt x="122932" y="286822"/>
                  <a:pt x="142280" y="287893"/>
                  <a:pt x="166390" y="280928"/>
                </a:cubicBezTo>
                <a:cubicBezTo>
                  <a:pt x="182404" y="276285"/>
                  <a:pt x="198180" y="266938"/>
                  <a:pt x="198180" y="248603"/>
                </a:cubicBezTo>
                <a:lnTo>
                  <a:pt x="198180" y="224373"/>
                </a:lnTo>
                <a:lnTo>
                  <a:pt x="134660" y="224373"/>
                </a:lnTo>
                <a:lnTo>
                  <a:pt x="134660" y="216277"/>
                </a:lnTo>
                <a:lnTo>
                  <a:pt x="230029" y="216277"/>
                </a:lnTo>
                <a:cubicBezTo>
                  <a:pt x="248543" y="216277"/>
                  <a:pt x="255389" y="203359"/>
                  <a:pt x="261818" y="184011"/>
                </a:cubicBezTo>
                <a:cubicBezTo>
                  <a:pt x="268486" y="164068"/>
                  <a:pt x="268188" y="144899"/>
                  <a:pt x="261818" y="119360"/>
                </a:cubicBezTo>
                <a:close/>
                <a:moveTo>
                  <a:pt x="170378" y="264735"/>
                </a:moveTo>
                <a:cubicBezTo>
                  <a:pt x="165848" y="265053"/>
                  <a:pt x="161518" y="262816"/>
                  <a:pt x="159156" y="258937"/>
                </a:cubicBezTo>
                <a:cubicBezTo>
                  <a:pt x="156794" y="255057"/>
                  <a:pt x="156794" y="250184"/>
                  <a:pt x="159156" y="246305"/>
                </a:cubicBezTo>
                <a:cubicBezTo>
                  <a:pt x="161518" y="242425"/>
                  <a:pt x="165848" y="240188"/>
                  <a:pt x="170378" y="240506"/>
                </a:cubicBezTo>
                <a:cubicBezTo>
                  <a:pt x="174909" y="240188"/>
                  <a:pt x="179239" y="242425"/>
                  <a:pt x="181601" y="246305"/>
                </a:cubicBezTo>
                <a:cubicBezTo>
                  <a:pt x="183963" y="250184"/>
                  <a:pt x="183963" y="255057"/>
                  <a:pt x="181601" y="258937"/>
                </a:cubicBezTo>
                <a:cubicBezTo>
                  <a:pt x="179239" y="262816"/>
                  <a:pt x="174909" y="265053"/>
                  <a:pt x="170378" y="264735"/>
                </a:cubicBezTo>
                <a:close/>
                <a:moveTo>
                  <a:pt x="99893" y="147697"/>
                </a:moveTo>
                <a:lnTo>
                  <a:pt x="163473" y="147697"/>
                </a:lnTo>
                <a:cubicBezTo>
                  <a:pt x="181154" y="147697"/>
                  <a:pt x="195263" y="133112"/>
                  <a:pt x="195263" y="115372"/>
                </a:cubicBezTo>
                <a:lnTo>
                  <a:pt x="195263" y="54709"/>
                </a:lnTo>
                <a:cubicBezTo>
                  <a:pt x="195263" y="37445"/>
                  <a:pt x="180737" y="24527"/>
                  <a:pt x="163473" y="21610"/>
                </a:cubicBezTo>
                <a:cubicBezTo>
                  <a:pt x="142161" y="18098"/>
                  <a:pt x="119003" y="18276"/>
                  <a:pt x="99893" y="21669"/>
                </a:cubicBezTo>
                <a:cubicBezTo>
                  <a:pt x="72985" y="26432"/>
                  <a:pt x="68104" y="36374"/>
                  <a:pt x="68104" y="54769"/>
                </a:cubicBezTo>
                <a:lnTo>
                  <a:pt x="68104" y="78998"/>
                </a:lnTo>
                <a:lnTo>
                  <a:pt x="131743" y="78998"/>
                </a:lnTo>
                <a:lnTo>
                  <a:pt x="131743" y="87094"/>
                </a:lnTo>
                <a:lnTo>
                  <a:pt x="44232" y="87094"/>
                </a:lnTo>
                <a:cubicBezTo>
                  <a:pt x="25718" y="87094"/>
                  <a:pt x="9525" y="98227"/>
                  <a:pt x="4465" y="119360"/>
                </a:cubicBezTo>
                <a:cubicBezTo>
                  <a:pt x="-1369" y="143589"/>
                  <a:pt x="-1607" y="158710"/>
                  <a:pt x="4465" y="184011"/>
                </a:cubicBezTo>
                <a:cubicBezTo>
                  <a:pt x="8989" y="202823"/>
                  <a:pt x="19764" y="216277"/>
                  <a:pt x="38279" y="216277"/>
                </a:cubicBezTo>
                <a:lnTo>
                  <a:pt x="60127" y="216277"/>
                </a:lnTo>
                <a:lnTo>
                  <a:pt x="60127" y="187226"/>
                </a:lnTo>
                <a:cubicBezTo>
                  <a:pt x="60127" y="166211"/>
                  <a:pt x="78284" y="147697"/>
                  <a:pt x="99893" y="147697"/>
                </a:cubicBezTo>
                <a:close/>
                <a:moveTo>
                  <a:pt x="95964" y="38517"/>
                </a:moveTo>
                <a:cubicBezTo>
                  <a:pt x="102667" y="38517"/>
                  <a:pt x="108109" y="43958"/>
                  <a:pt x="108109" y="50661"/>
                </a:cubicBezTo>
                <a:cubicBezTo>
                  <a:pt x="108109" y="57364"/>
                  <a:pt x="102667" y="62805"/>
                  <a:pt x="95964" y="62805"/>
                </a:cubicBezTo>
                <a:cubicBezTo>
                  <a:pt x="89262" y="62805"/>
                  <a:pt x="83820" y="57364"/>
                  <a:pt x="83820" y="50661"/>
                </a:cubicBezTo>
                <a:cubicBezTo>
                  <a:pt x="83820" y="43958"/>
                  <a:pt x="89262" y="38517"/>
                  <a:pt x="95964" y="38517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2" name="Text 20"/>
          <p:cNvSpPr/>
          <p:nvPr/>
        </p:nvSpPr>
        <p:spPr>
          <a:xfrm>
            <a:off x="11827934" y="4064000"/>
            <a:ext cx="850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Python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1142134" y="4724400"/>
            <a:ext cx="4305300" cy="660400"/>
          </a:xfrm>
          <a:custGeom>
            <a:avLst/>
            <a:gdLst/>
            <a:ahLst/>
            <a:cxnLst/>
            <a:rect l="l" t="t" r="r" b="b"/>
            <a:pathLst>
              <a:path w="4305300" h="660400">
                <a:moveTo>
                  <a:pt x="101603" y="0"/>
                </a:moveTo>
                <a:lnTo>
                  <a:pt x="4203697" y="0"/>
                </a:lnTo>
                <a:cubicBezTo>
                  <a:pt x="4259811" y="0"/>
                  <a:pt x="4305300" y="45489"/>
                  <a:pt x="4305300" y="101603"/>
                </a:cubicBezTo>
                <a:lnTo>
                  <a:pt x="4305300" y="558797"/>
                </a:lnTo>
                <a:cubicBezTo>
                  <a:pt x="4305300" y="614911"/>
                  <a:pt x="4259811" y="660400"/>
                  <a:pt x="42036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24" name="Shape 22"/>
          <p:cNvSpPr/>
          <p:nvPr/>
        </p:nvSpPr>
        <p:spPr>
          <a:xfrm>
            <a:off x="11351684" y="49022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01692" y="-5894"/>
                </a:moveTo>
                <a:cubicBezTo>
                  <a:pt x="208776" y="-774"/>
                  <a:pt x="211395" y="8513"/>
                  <a:pt x="208181" y="16609"/>
                </a:cubicBezTo>
                <a:lnTo>
                  <a:pt x="161508" y="133350"/>
                </a:lnTo>
                <a:lnTo>
                  <a:pt x="247650" y="133350"/>
                </a:lnTo>
                <a:cubicBezTo>
                  <a:pt x="255687" y="133350"/>
                  <a:pt x="262830" y="138351"/>
                  <a:pt x="265569" y="145911"/>
                </a:cubicBezTo>
                <a:cubicBezTo>
                  <a:pt x="268307" y="153472"/>
                  <a:pt x="265986" y="161925"/>
                  <a:pt x="259854" y="167045"/>
                </a:cubicBezTo>
                <a:lnTo>
                  <a:pt x="88404" y="309920"/>
                </a:lnTo>
                <a:cubicBezTo>
                  <a:pt x="81677" y="315516"/>
                  <a:pt x="72092" y="315813"/>
                  <a:pt x="65008" y="310694"/>
                </a:cubicBezTo>
                <a:cubicBezTo>
                  <a:pt x="57924" y="305574"/>
                  <a:pt x="55305" y="296287"/>
                  <a:pt x="58519" y="288191"/>
                </a:cubicBezTo>
                <a:lnTo>
                  <a:pt x="105192" y="171450"/>
                </a:lnTo>
                <a:lnTo>
                  <a:pt x="19050" y="171450"/>
                </a:lnTo>
                <a:cubicBezTo>
                  <a:pt x="11013" y="171450"/>
                  <a:pt x="3870" y="166449"/>
                  <a:pt x="1131" y="158889"/>
                </a:cubicBezTo>
                <a:cubicBezTo>
                  <a:pt x="-1607" y="151328"/>
                  <a:pt x="714" y="142875"/>
                  <a:pt x="6846" y="137755"/>
                </a:cubicBezTo>
                <a:lnTo>
                  <a:pt x="178296" y="-5120"/>
                </a:lnTo>
                <a:cubicBezTo>
                  <a:pt x="185023" y="-10716"/>
                  <a:pt x="194608" y="-11013"/>
                  <a:pt x="201692" y="-5894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5" name="Text 23"/>
          <p:cNvSpPr/>
          <p:nvPr/>
        </p:nvSpPr>
        <p:spPr>
          <a:xfrm>
            <a:off x="11827934" y="4876800"/>
            <a:ext cx="901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FastAPI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12233" y="5998633"/>
            <a:ext cx="4897967" cy="1989667"/>
          </a:xfrm>
          <a:custGeom>
            <a:avLst/>
            <a:gdLst/>
            <a:ahLst/>
            <a:cxnLst/>
            <a:rect l="l" t="t" r="r" b="b"/>
            <a:pathLst>
              <a:path w="4897967" h="1989667">
                <a:moveTo>
                  <a:pt x="203205" y="0"/>
                </a:moveTo>
                <a:lnTo>
                  <a:pt x="4694762" y="0"/>
                </a:lnTo>
                <a:cubicBezTo>
                  <a:pt x="4806914" y="0"/>
                  <a:pt x="4897967" y="91053"/>
                  <a:pt x="4897967" y="203205"/>
                </a:cubicBezTo>
                <a:lnTo>
                  <a:pt x="4897967" y="1786462"/>
                </a:lnTo>
                <a:cubicBezTo>
                  <a:pt x="4897967" y="1898614"/>
                  <a:pt x="4806914" y="1989667"/>
                  <a:pt x="4694762" y="1989667"/>
                </a:cubicBezTo>
                <a:lnTo>
                  <a:pt x="203205" y="1989667"/>
                </a:lnTo>
                <a:cubicBezTo>
                  <a:pt x="91053" y="1989667"/>
                  <a:pt x="0" y="1898614"/>
                  <a:pt x="0" y="1786462"/>
                </a:cubicBezTo>
                <a:lnTo>
                  <a:pt x="0" y="203205"/>
                </a:lnTo>
                <a:cubicBezTo>
                  <a:pt x="0" y="91053"/>
                  <a:pt x="91053" y="0"/>
                  <a:pt x="203205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821267" y="630766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28" name="Shape 26"/>
          <p:cNvSpPr/>
          <p:nvPr/>
        </p:nvSpPr>
        <p:spPr>
          <a:xfrm>
            <a:off x="973667" y="6460068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0540" y="76200"/>
                </a:moveTo>
                <a:lnTo>
                  <a:pt x="193675" y="76200"/>
                </a:lnTo>
                <a:cubicBezTo>
                  <a:pt x="198953" y="76200"/>
                  <a:pt x="203200" y="71953"/>
                  <a:pt x="203200" y="66675"/>
                </a:cubicBezTo>
                <a:lnTo>
                  <a:pt x="203200" y="9525"/>
                </a:lnTo>
                <a:cubicBezTo>
                  <a:pt x="203200" y="5675"/>
                  <a:pt x="200898" y="2183"/>
                  <a:pt x="197326" y="714"/>
                </a:cubicBezTo>
                <a:cubicBezTo>
                  <a:pt x="193754" y="-754"/>
                  <a:pt x="189667" y="79"/>
                  <a:pt x="186928" y="2778"/>
                </a:cubicBezTo>
                <a:lnTo>
                  <a:pt x="166410" y="23336"/>
                </a:lnTo>
                <a:cubicBezTo>
                  <a:pt x="148828" y="8771"/>
                  <a:pt x="126206" y="0"/>
                  <a:pt x="101600" y="0"/>
                </a:cubicBezTo>
                <a:cubicBezTo>
                  <a:pt x="50403" y="0"/>
                  <a:pt x="8057" y="37862"/>
                  <a:pt x="1032" y="87114"/>
                </a:cubicBezTo>
                <a:cubicBezTo>
                  <a:pt x="40" y="94059"/>
                  <a:pt x="4842" y="100489"/>
                  <a:pt x="11787" y="101481"/>
                </a:cubicBezTo>
                <a:cubicBezTo>
                  <a:pt x="18733" y="102473"/>
                  <a:pt x="25162" y="97631"/>
                  <a:pt x="26154" y="90726"/>
                </a:cubicBezTo>
                <a:cubicBezTo>
                  <a:pt x="31433" y="53777"/>
                  <a:pt x="63222" y="25400"/>
                  <a:pt x="101600" y="25400"/>
                </a:cubicBezTo>
                <a:cubicBezTo>
                  <a:pt x="119221" y="25400"/>
                  <a:pt x="135414" y="31353"/>
                  <a:pt x="148312" y="41394"/>
                </a:cubicBezTo>
                <a:lnTo>
                  <a:pt x="129778" y="59928"/>
                </a:lnTo>
                <a:cubicBezTo>
                  <a:pt x="127040" y="62667"/>
                  <a:pt x="126246" y="66754"/>
                  <a:pt x="127714" y="70326"/>
                </a:cubicBezTo>
                <a:cubicBezTo>
                  <a:pt x="129183" y="73898"/>
                  <a:pt x="132675" y="76200"/>
                  <a:pt x="136525" y="76200"/>
                </a:cubicBezTo>
                <a:lnTo>
                  <a:pt x="190540" y="76200"/>
                </a:lnTo>
                <a:close/>
                <a:moveTo>
                  <a:pt x="202208" y="116086"/>
                </a:moveTo>
                <a:cubicBezTo>
                  <a:pt x="203200" y="109141"/>
                  <a:pt x="198358" y="102711"/>
                  <a:pt x="191452" y="101719"/>
                </a:cubicBezTo>
                <a:cubicBezTo>
                  <a:pt x="184547" y="100727"/>
                  <a:pt x="178078" y="105569"/>
                  <a:pt x="177086" y="112474"/>
                </a:cubicBezTo>
                <a:cubicBezTo>
                  <a:pt x="171807" y="149384"/>
                  <a:pt x="140017" y="177760"/>
                  <a:pt x="101640" y="177760"/>
                </a:cubicBezTo>
                <a:cubicBezTo>
                  <a:pt x="84018" y="177760"/>
                  <a:pt x="67826" y="171807"/>
                  <a:pt x="54928" y="161766"/>
                </a:cubicBezTo>
                <a:lnTo>
                  <a:pt x="73422" y="143272"/>
                </a:lnTo>
                <a:cubicBezTo>
                  <a:pt x="76160" y="140533"/>
                  <a:pt x="76954" y="136446"/>
                  <a:pt x="75486" y="132874"/>
                </a:cubicBezTo>
                <a:cubicBezTo>
                  <a:pt x="74017" y="129302"/>
                  <a:pt x="70525" y="127000"/>
                  <a:pt x="66675" y="127000"/>
                </a:cubicBezTo>
                <a:lnTo>
                  <a:pt x="9525" y="127000"/>
                </a:lnTo>
                <a:cubicBezTo>
                  <a:pt x="4247" y="127000"/>
                  <a:pt x="0" y="131247"/>
                  <a:pt x="0" y="136525"/>
                </a:cubicBezTo>
                <a:lnTo>
                  <a:pt x="0" y="193675"/>
                </a:lnTo>
                <a:cubicBezTo>
                  <a:pt x="0" y="197525"/>
                  <a:pt x="2302" y="201017"/>
                  <a:pt x="5874" y="202486"/>
                </a:cubicBezTo>
                <a:cubicBezTo>
                  <a:pt x="9446" y="203954"/>
                  <a:pt x="13533" y="203121"/>
                  <a:pt x="16272" y="200422"/>
                </a:cubicBezTo>
                <a:lnTo>
                  <a:pt x="36830" y="179864"/>
                </a:lnTo>
                <a:cubicBezTo>
                  <a:pt x="54372" y="194429"/>
                  <a:pt x="76994" y="203200"/>
                  <a:pt x="101600" y="203200"/>
                </a:cubicBezTo>
                <a:cubicBezTo>
                  <a:pt x="152797" y="203200"/>
                  <a:pt x="195143" y="165338"/>
                  <a:pt x="202168" y="116086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9" name="Text 27"/>
          <p:cNvSpPr/>
          <p:nvPr/>
        </p:nvSpPr>
        <p:spPr>
          <a:xfrm>
            <a:off x="1481667" y="6383868"/>
            <a:ext cx="1752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实时/定时同步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1267" y="7018868"/>
            <a:ext cx="4381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基于触发器捕获变更，支持实时轮询与定时周期两种同步模式，灵活适应不同业务场景。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676900" y="5998633"/>
            <a:ext cx="4897967" cy="1989667"/>
          </a:xfrm>
          <a:custGeom>
            <a:avLst/>
            <a:gdLst/>
            <a:ahLst/>
            <a:cxnLst/>
            <a:rect l="l" t="t" r="r" b="b"/>
            <a:pathLst>
              <a:path w="4897967" h="1989667">
                <a:moveTo>
                  <a:pt x="203205" y="0"/>
                </a:moveTo>
                <a:lnTo>
                  <a:pt x="4694762" y="0"/>
                </a:lnTo>
                <a:cubicBezTo>
                  <a:pt x="4806914" y="0"/>
                  <a:pt x="4897967" y="91053"/>
                  <a:pt x="4897967" y="203205"/>
                </a:cubicBezTo>
                <a:lnTo>
                  <a:pt x="4897967" y="1786462"/>
                </a:lnTo>
                <a:cubicBezTo>
                  <a:pt x="4897967" y="1898614"/>
                  <a:pt x="4806914" y="1989667"/>
                  <a:pt x="4694762" y="1989667"/>
                </a:cubicBezTo>
                <a:lnTo>
                  <a:pt x="203205" y="1989667"/>
                </a:lnTo>
                <a:cubicBezTo>
                  <a:pt x="91053" y="1989667"/>
                  <a:pt x="0" y="1898614"/>
                  <a:pt x="0" y="1786462"/>
                </a:cubicBezTo>
                <a:lnTo>
                  <a:pt x="0" y="203205"/>
                </a:lnTo>
                <a:cubicBezTo>
                  <a:pt x="0" y="91053"/>
                  <a:pt x="91053" y="0"/>
                  <a:pt x="203205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5985933" y="630766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</p:spPr>
      </p:sp>
      <p:sp>
        <p:nvSpPr>
          <p:cNvPr id="33" name="Shape 31"/>
          <p:cNvSpPr/>
          <p:nvPr/>
        </p:nvSpPr>
        <p:spPr>
          <a:xfrm>
            <a:off x="6138333" y="6460068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03426" y="0"/>
                  <a:pt x="105251" y="397"/>
                  <a:pt x="106918" y="1151"/>
                </a:cubicBezTo>
                <a:lnTo>
                  <a:pt x="181689" y="32861"/>
                </a:lnTo>
                <a:cubicBezTo>
                  <a:pt x="190421" y="36552"/>
                  <a:pt x="196929" y="45164"/>
                  <a:pt x="196890" y="55563"/>
                </a:cubicBezTo>
                <a:cubicBezTo>
                  <a:pt x="196691" y="94932"/>
                  <a:pt x="180499" y="166965"/>
                  <a:pt x="112117" y="199708"/>
                </a:cubicBezTo>
                <a:cubicBezTo>
                  <a:pt x="105489" y="202883"/>
                  <a:pt x="97790" y="202883"/>
                  <a:pt x="91162" y="199708"/>
                </a:cubicBezTo>
                <a:cubicBezTo>
                  <a:pt x="22741" y="166965"/>
                  <a:pt x="6588" y="94932"/>
                  <a:pt x="6390" y="55563"/>
                </a:cubicBezTo>
                <a:cubicBezTo>
                  <a:pt x="6350" y="45164"/>
                  <a:pt x="12859" y="36552"/>
                  <a:pt x="21590" y="32861"/>
                </a:cubicBezTo>
                <a:lnTo>
                  <a:pt x="96322" y="1151"/>
                </a:lnTo>
                <a:cubicBezTo>
                  <a:pt x="97988" y="397"/>
                  <a:pt x="99774" y="0"/>
                  <a:pt x="101600" y="0"/>
                </a:cubicBezTo>
                <a:close/>
                <a:moveTo>
                  <a:pt x="101600" y="26511"/>
                </a:moveTo>
                <a:lnTo>
                  <a:pt x="101600" y="176570"/>
                </a:lnTo>
                <a:cubicBezTo>
                  <a:pt x="156369" y="150058"/>
                  <a:pt x="171093" y="91321"/>
                  <a:pt x="171450" y="56158"/>
                </a:cubicBezTo>
                <a:lnTo>
                  <a:pt x="101600" y="26551"/>
                </a:lnTo>
                <a:lnTo>
                  <a:pt x="101600" y="26551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4" name="Text 32"/>
          <p:cNvSpPr/>
          <p:nvPr/>
        </p:nvSpPr>
        <p:spPr>
          <a:xfrm>
            <a:off x="6646334" y="6383868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冲突检测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985933" y="7018868"/>
            <a:ext cx="4381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基于行版本号（Row Version）的乐观锁机制，自动检测分布式环境下的并发写冲突。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841567" y="5998633"/>
            <a:ext cx="4897967" cy="1989667"/>
          </a:xfrm>
          <a:custGeom>
            <a:avLst/>
            <a:gdLst/>
            <a:ahLst/>
            <a:cxnLst/>
            <a:rect l="l" t="t" r="r" b="b"/>
            <a:pathLst>
              <a:path w="4897967" h="1989667">
                <a:moveTo>
                  <a:pt x="203205" y="0"/>
                </a:moveTo>
                <a:lnTo>
                  <a:pt x="4694762" y="0"/>
                </a:lnTo>
                <a:cubicBezTo>
                  <a:pt x="4806914" y="0"/>
                  <a:pt x="4897967" y="91053"/>
                  <a:pt x="4897967" y="203205"/>
                </a:cubicBezTo>
                <a:lnTo>
                  <a:pt x="4897967" y="1786462"/>
                </a:lnTo>
                <a:cubicBezTo>
                  <a:pt x="4897967" y="1898614"/>
                  <a:pt x="4806914" y="1989667"/>
                  <a:pt x="4694762" y="1989667"/>
                </a:cubicBezTo>
                <a:lnTo>
                  <a:pt x="203205" y="1989667"/>
                </a:lnTo>
                <a:cubicBezTo>
                  <a:pt x="91053" y="1989667"/>
                  <a:pt x="0" y="1898614"/>
                  <a:pt x="0" y="1786462"/>
                </a:cubicBezTo>
                <a:lnTo>
                  <a:pt x="0" y="203205"/>
                </a:lnTo>
                <a:cubicBezTo>
                  <a:pt x="0" y="91053"/>
                  <a:pt x="91053" y="0"/>
                  <a:pt x="203205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7" name="Shape 35"/>
          <p:cNvSpPr/>
          <p:nvPr/>
        </p:nvSpPr>
        <p:spPr>
          <a:xfrm>
            <a:off x="11150600" y="630766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/>
              </a:gs>
              <a:gs pos="100000">
                <a:srgbClr val="5E7CE8"/>
              </a:gs>
            </a:gsLst>
            <a:lin ang="2700000" scaled="1"/>
          </a:gradFill>
        </p:spPr>
      </p:sp>
      <p:sp>
        <p:nvSpPr>
          <p:cNvPr id="38" name="Shape 36"/>
          <p:cNvSpPr/>
          <p:nvPr/>
        </p:nvSpPr>
        <p:spPr>
          <a:xfrm>
            <a:off x="11303000" y="6460068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050" y="25400"/>
                </a:moveTo>
                <a:cubicBezTo>
                  <a:pt x="8533" y="25400"/>
                  <a:pt x="0" y="33933"/>
                  <a:pt x="0" y="44450"/>
                </a:cubicBezTo>
                <a:cubicBezTo>
                  <a:pt x="0" y="50443"/>
                  <a:pt x="2818" y="56078"/>
                  <a:pt x="7620" y="59690"/>
                </a:cubicBezTo>
                <a:lnTo>
                  <a:pt x="90170" y="121603"/>
                </a:lnTo>
                <a:cubicBezTo>
                  <a:pt x="96957" y="126683"/>
                  <a:pt x="106243" y="126683"/>
                  <a:pt x="113030" y="121603"/>
                </a:cubicBezTo>
                <a:lnTo>
                  <a:pt x="195580" y="59690"/>
                </a:lnTo>
                <a:cubicBezTo>
                  <a:pt x="200382" y="56078"/>
                  <a:pt x="203200" y="50443"/>
                  <a:pt x="203200" y="44450"/>
                </a:cubicBezTo>
                <a:cubicBezTo>
                  <a:pt x="203200" y="33933"/>
                  <a:pt x="194667" y="25400"/>
                  <a:pt x="184150" y="25400"/>
                </a:cubicBezTo>
                <a:lnTo>
                  <a:pt x="19050" y="25400"/>
                </a:lnTo>
                <a:close/>
                <a:moveTo>
                  <a:pt x="0" y="77788"/>
                </a:moveTo>
                <a:lnTo>
                  <a:pt x="0" y="152400"/>
                </a:lnTo>
                <a:cubicBezTo>
                  <a:pt x="0" y="166410"/>
                  <a:pt x="11390" y="177800"/>
                  <a:pt x="25400" y="177800"/>
                </a:cubicBezTo>
                <a:lnTo>
                  <a:pt x="177800" y="177800"/>
                </a:lnTo>
                <a:cubicBezTo>
                  <a:pt x="191810" y="177800"/>
                  <a:pt x="203200" y="166410"/>
                  <a:pt x="203200" y="152400"/>
                </a:cubicBezTo>
                <a:lnTo>
                  <a:pt x="203200" y="77788"/>
                </a:lnTo>
                <a:lnTo>
                  <a:pt x="124460" y="136843"/>
                </a:lnTo>
                <a:cubicBezTo>
                  <a:pt x="110927" y="147003"/>
                  <a:pt x="92273" y="147003"/>
                  <a:pt x="78740" y="136843"/>
                </a:cubicBezTo>
                <a:lnTo>
                  <a:pt x="0" y="7778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9" name="Text 37"/>
          <p:cNvSpPr/>
          <p:nvPr/>
        </p:nvSpPr>
        <p:spPr>
          <a:xfrm>
            <a:off x="11811000" y="6383868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闭环处理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150600" y="7018868"/>
            <a:ext cx="43815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邮件告警 + Web端冲突决策，管理员可通过邮件链接介入，选择权威数据源解决冲突。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0185" y="500185"/>
            <a:ext cx="100037" cy="600222"/>
          </a:xfrm>
          <a:custGeom>
            <a:avLst/>
            <a:gdLst/>
            <a:ahLst/>
            <a:cxnLst/>
            <a:rect l="l" t="t" r="r" b="b"/>
            <a:pathLst>
              <a:path w="100037" h="600222">
                <a:moveTo>
                  <a:pt x="50018" y="0"/>
                </a:moveTo>
                <a:lnTo>
                  <a:pt x="50018" y="0"/>
                </a:lnTo>
                <a:cubicBezTo>
                  <a:pt x="77643" y="0"/>
                  <a:pt x="100037" y="22394"/>
                  <a:pt x="100037" y="50018"/>
                </a:cubicBezTo>
                <a:lnTo>
                  <a:pt x="100037" y="550203"/>
                </a:lnTo>
                <a:cubicBezTo>
                  <a:pt x="100037" y="577828"/>
                  <a:pt x="77643" y="600222"/>
                  <a:pt x="50018" y="600222"/>
                </a:cubicBezTo>
                <a:lnTo>
                  <a:pt x="50018" y="600222"/>
                </a:lnTo>
                <a:cubicBezTo>
                  <a:pt x="22394" y="600222"/>
                  <a:pt x="0" y="577828"/>
                  <a:pt x="0" y="550203"/>
                </a:cubicBezTo>
                <a:lnTo>
                  <a:pt x="0" y="50018"/>
                </a:lnTo>
                <a:cubicBezTo>
                  <a:pt x="0" y="22394"/>
                  <a:pt x="22394" y="0"/>
                  <a:pt x="50018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750277" y="500185"/>
            <a:ext cx="5702105" cy="60022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725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需求分析与选题背景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50277" y="1250462"/>
            <a:ext cx="15130585" cy="3501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7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企业级数据一致性挑战与系统建设目标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04353" y="1804833"/>
            <a:ext cx="7486096" cy="3372078"/>
          </a:xfrm>
          <a:custGeom>
            <a:avLst/>
            <a:gdLst/>
            <a:ahLst/>
            <a:cxnLst/>
            <a:rect l="l" t="t" r="r" b="b"/>
            <a:pathLst>
              <a:path w="7486096" h="3372078">
                <a:moveTo>
                  <a:pt x="200065" y="0"/>
                </a:moveTo>
                <a:lnTo>
                  <a:pt x="7286031" y="0"/>
                </a:lnTo>
                <a:cubicBezTo>
                  <a:pt x="7396524" y="0"/>
                  <a:pt x="7486096" y="89572"/>
                  <a:pt x="7486096" y="200065"/>
                </a:cubicBezTo>
                <a:lnTo>
                  <a:pt x="7486096" y="3172013"/>
                </a:lnTo>
                <a:cubicBezTo>
                  <a:pt x="7486096" y="3282506"/>
                  <a:pt x="7396524" y="3372078"/>
                  <a:pt x="7286031" y="3372078"/>
                </a:cubicBezTo>
                <a:lnTo>
                  <a:pt x="200065" y="3372078"/>
                </a:lnTo>
                <a:cubicBezTo>
                  <a:pt x="89572" y="3372078"/>
                  <a:pt x="0" y="3282506"/>
                  <a:pt x="0" y="3172013"/>
                </a:cubicBezTo>
                <a:lnTo>
                  <a:pt x="0" y="200065"/>
                </a:lnTo>
                <a:cubicBezTo>
                  <a:pt x="0" y="89572"/>
                  <a:pt x="89572" y="0"/>
                  <a:pt x="200065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7569" dist="12504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758613" y="2059094"/>
            <a:ext cx="600222" cy="600222"/>
          </a:xfrm>
          <a:custGeom>
            <a:avLst/>
            <a:gdLst/>
            <a:ahLst/>
            <a:cxnLst/>
            <a:rect l="l" t="t" r="r" b="b"/>
            <a:pathLst>
              <a:path w="600222" h="600222">
                <a:moveTo>
                  <a:pt x="150055" y="0"/>
                </a:moveTo>
                <a:lnTo>
                  <a:pt x="450166" y="0"/>
                </a:lnTo>
                <a:cubicBezTo>
                  <a:pt x="533039" y="0"/>
                  <a:pt x="600222" y="67182"/>
                  <a:pt x="600222" y="150055"/>
                </a:cubicBezTo>
                <a:lnTo>
                  <a:pt x="600222" y="450166"/>
                </a:lnTo>
                <a:cubicBezTo>
                  <a:pt x="600222" y="533039"/>
                  <a:pt x="533039" y="600222"/>
                  <a:pt x="450166" y="600222"/>
                </a:cubicBezTo>
                <a:lnTo>
                  <a:pt x="150055" y="600222"/>
                </a:lnTo>
                <a:cubicBezTo>
                  <a:pt x="67182" y="600222"/>
                  <a:pt x="0" y="533039"/>
                  <a:pt x="0" y="450166"/>
                </a:cubicBezTo>
                <a:lnTo>
                  <a:pt x="0" y="150055"/>
                </a:lnTo>
                <a:cubicBezTo>
                  <a:pt x="0" y="67238"/>
                  <a:pt x="67238" y="0"/>
                  <a:pt x="150055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964940" y="2234159"/>
            <a:ext cx="187569" cy="250092"/>
          </a:xfrm>
          <a:custGeom>
            <a:avLst/>
            <a:gdLst/>
            <a:ahLst/>
            <a:cxnLst/>
            <a:rect l="l" t="t" r="r" b="b"/>
            <a:pathLst>
              <a:path w="187569" h="250092">
                <a:moveTo>
                  <a:pt x="31262" y="0"/>
                </a:moveTo>
                <a:cubicBezTo>
                  <a:pt x="14019" y="0"/>
                  <a:pt x="0" y="14019"/>
                  <a:pt x="0" y="31262"/>
                </a:cubicBezTo>
                <a:lnTo>
                  <a:pt x="0" y="218831"/>
                </a:lnTo>
                <a:cubicBezTo>
                  <a:pt x="0" y="236073"/>
                  <a:pt x="14019" y="250092"/>
                  <a:pt x="31262" y="250092"/>
                </a:cubicBezTo>
                <a:lnTo>
                  <a:pt x="156308" y="250092"/>
                </a:lnTo>
                <a:cubicBezTo>
                  <a:pt x="173550" y="250092"/>
                  <a:pt x="187569" y="236073"/>
                  <a:pt x="187569" y="218831"/>
                </a:cubicBezTo>
                <a:lnTo>
                  <a:pt x="187569" y="31262"/>
                </a:lnTo>
                <a:cubicBezTo>
                  <a:pt x="187569" y="14019"/>
                  <a:pt x="173550" y="0"/>
                  <a:pt x="156308" y="0"/>
                </a:cubicBezTo>
                <a:lnTo>
                  <a:pt x="31262" y="0"/>
                </a:lnTo>
                <a:close/>
                <a:moveTo>
                  <a:pt x="85969" y="171938"/>
                </a:moveTo>
                <a:lnTo>
                  <a:pt x="101600" y="171938"/>
                </a:lnTo>
                <a:cubicBezTo>
                  <a:pt x="110246" y="171938"/>
                  <a:pt x="117231" y="178923"/>
                  <a:pt x="117231" y="187569"/>
                </a:cubicBezTo>
                <a:lnTo>
                  <a:pt x="117231" y="226646"/>
                </a:lnTo>
                <a:lnTo>
                  <a:pt x="70338" y="226646"/>
                </a:lnTo>
                <a:lnTo>
                  <a:pt x="70338" y="187569"/>
                </a:lnTo>
                <a:cubicBezTo>
                  <a:pt x="70338" y="178923"/>
                  <a:pt x="77323" y="171938"/>
                  <a:pt x="85969" y="171938"/>
                </a:cubicBezTo>
                <a:close/>
                <a:moveTo>
                  <a:pt x="46892" y="54708"/>
                </a:moveTo>
                <a:cubicBezTo>
                  <a:pt x="46892" y="50409"/>
                  <a:pt x="50409" y="46892"/>
                  <a:pt x="54708" y="46892"/>
                </a:cubicBezTo>
                <a:lnTo>
                  <a:pt x="70338" y="46892"/>
                </a:lnTo>
                <a:cubicBezTo>
                  <a:pt x="74637" y="46892"/>
                  <a:pt x="78154" y="50409"/>
                  <a:pt x="78154" y="54708"/>
                </a:cubicBezTo>
                <a:lnTo>
                  <a:pt x="78154" y="70338"/>
                </a:lnTo>
                <a:cubicBezTo>
                  <a:pt x="78154" y="74637"/>
                  <a:pt x="74637" y="78154"/>
                  <a:pt x="70338" y="78154"/>
                </a:cubicBezTo>
                <a:lnTo>
                  <a:pt x="54708" y="78154"/>
                </a:lnTo>
                <a:cubicBezTo>
                  <a:pt x="50409" y="78154"/>
                  <a:pt x="46892" y="74637"/>
                  <a:pt x="46892" y="70338"/>
                </a:cubicBezTo>
                <a:lnTo>
                  <a:pt x="46892" y="54708"/>
                </a:lnTo>
                <a:close/>
                <a:moveTo>
                  <a:pt x="117231" y="46892"/>
                </a:moveTo>
                <a:lnTo>
                  <a:pt x="132862" y="46892"/>
                </a:lnTo>
                <a:cubicBezTo>
                  <a:pt x="137160" y="46892"/>
                  <a:pt x="140677" y="50409"/>
                  <a:pt x="140677" y="54708"/>
                </a:cubicBezTo>
                <a:lnTo>
                  <a:pt x="140677" y="70338"/>
                </a:lnTo>
                <a:cubicBezTo>
                  <a:pt x="140677" y="74637"/>
                  <a:pt x="137160" y="78154"/>
                  <a:pt x="132862" y="78154"/>
                </a:cubicBezTo>
                <a:lnTo>
                  <a:pt x="117231" y="78154"/>
                </a:lnTo>
                <a:cubicBezTo>
                  <a:pt x="112932" y="78154"/>
                  <a:pt x="109415" y="74637"/>
                  <a:pt x="109415" y="70338"/>
                </a:cubicBezTo>
                <a:lnTo>
                  <a:pt x="109415" y="54708"/>
                </a:lnTo>
                <a:cubicBezTo>
                  <a:pt x="109415" y="50409"/>
                  <a:pt x="112932" y="46892"/>
                  <a:pt x="117231" y="46892"/>
                </a:cubicBezTo>
                <a:close/>
                <a:moveTo>
                  <a:pt x="46892" y="117231"/>
                </a:moveTo>
                <a:cubicBezTo>
                  <a:pt x="46892" y="112932"/>
                  <a:pt x="50409" y="109415"/>
                  <a:pt x="54708" y="109415"/>
                </a:cubicBezTo>
                <a:lnTo>
                  <a:pt x="70338" y="109415"/>
                </a:lnTo>
                <a:cubicBezTo>
                  <a:pt x="74637" y="109415"/>
                  <a:pt x="78154" y="112932"/>
                  <a:pt x="78154" y="117231"/>
                </a:cubicBezTo>
                <a:lnTo>
                  <a:pt x="78154" y="132862"/>
                </a:lnTo>
                <a:cubicBezTo>
                  <a:pt x="78154" y="137160"/>
                  <a:pt x="74637" y="140677"/>
                  <a:pt x="70338" y="140677"/>
                </a:cubicBezTo>
                <a:lnTo>
                  <a:pt x="54708" y="140677"/>
                </a:lnTo>
                <a:cubicBezTo>
                  <a:pt x="50409" y="140677"/>
                  <a:pt x="46892" y="137160"/>
                  <a:pt x="46892" y="132862"/>
                </a:cubicBezTo>
                <a:lnTo>
                  <a:pt x="46892" y="117231"/>
                </a:lnTo>
                <a:close/>
                <a:moveTo>
                  <a:pt x="117231" y="109415"/>
                </a:moveTo>
                <a:lnTo>
                  <a:pt x="132862" y="109415"/>
                </a:lnTo>
                <a:cubicBezTo>
                  <a:pt x="137160" y="109415"/>
                  <a:pt x="140677" y="112932"/>
                  <a:pt x="140677" y="117231"/>
                </a:cubicBezTo>
                <a:lnTo>
                  <a:pt x="140677" y="132862"/>
                </a:lnTo>
                <a:cubicBezTo>
                  <a:pt x="140677" y="137160"/>
                  <a:pt x="137160" y="140677"/>
                  <a:pt x="132862" y="140677"/>
                </a:cubicBezTo>
                <a:lnTo>
                  <a:pt x="117231" y="140677"/>
                </a:lnTo>
                <a:cubicBezTo>
                  <a:pt x="112932" y="140677"/>
                  <a:pt x="109415" y="137160"/>
                  <a:pt x="109415" y="132862"/>
                </a:cubicBezTo>
                <a:lnTo>
                  <a:pt x="109415" y="117231"/>
                </a:lnTo>
                <a:cubicBezTo>
                  <a:pt x="109415" y="112932"/>
                  <a:pt x="112932" y="109415"/>
                  <a:pt x="117231" y="109415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508890" y="2159131"/>
            <a:ext cx="1350498" cy="400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6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实践背景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58613" y="2859390"/>
            <a:ext cx="7077612" cy="3251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在企业级应用中，</a:t>
            </a:r>
            <a:r>
              <a:rPr lang="en-US" sz="1575" b="1" dirty="0">
                <a:solidFill>
                  <a:srgbClr val="5E7CE8"/>
                </a:solidFill>
                <a:highlight>
                  <a:srgbClr val="5E7CE8">
                    <a:alpha val="2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多数据源共存 </a:t>
            </a:r>
            <a:r>
              <a:rPr lang="en-US" sz="1575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与</a:t>
            </a:r>
            <a:r>
              <a:rPr lang="en-US" sz="1575" b="1" dirty="0">
                <a:solidFill>
                  <a:srgbClr val="5E7CE8"/>
                </a:solidFill>
                <a:highlight>
                  <a:srgbClr val="5E7CE8">
                    <a:alpha val="2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数据一致性 </a:t>
            </a:r>
            <a:r>
              <a:rPr lang="en-US" sz="1575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是常见挑战。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8613" y="3334565"/>
            <a:ext cx="7077612" cy="6502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不同业务系统可能采用不同数据库技术栈，如何在这些异构系统间保持数据实时同步，并在发生冲突时提供可靠的解决机制，是本平台要解决的核心问题。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50181" y="1800665"/>
            <a:ext cx="7502769" cy="3376246"/>
          </a:xfrm>
          <a:custGeom>
            <a:avLst/>
            <a:gdLst/>
            <a:ahLst/>
            <a:cxnLst/>
            <a:rect l="l" t="t" r="r" b="b"/>
            <a:pathLst>
              <a:path w="7502769" h="3376246">
                <a:moveTo>
                  <a:pt x="200076" y="0"/>
                </a:moveTo>
                <a:lnTo>
                  <a:pt x="7302693" y="0"/>
                </a:lnTo>
                <a:cubicBezTo>
                  <a:pt x="7413192" y="0"/>
                  <a:pt x="7502769" y="89577"/>
                  <a:pt x="7502769" y="200076"/>
                </a:cubicBezTo>
                <a:lnTo>
                  <a:pt x="7502769" y="3176170"/>
                </a:lnTo>
                <a:cubicBezTo>
                  <a:pt x="7502769" y="3286669"/>
                  <a:pt x="7413192" y="3376246"/>
                  <a:pt x="7302693" y="3376246"/>
                </a:cubicBezTo>
                <a:lnTo>
                  <a:pt x="200076" y="3376246"/>
                </a:lnTo>
                <a:cubicBezTo>
                  <a:pt x="89577" y="3376246"/>
                  <a:pt x="0" y="3286669"/>
                  <a:pt x="0" y="3176170"/>
                </a:cubicBezTo>
                <a:lnTo>
                  <a:pt x="0" y="200076"/>
                </a:lnTo>
                <a:cubicBezTo>
                  <a:pt x="0" y="89651"/>
                  <a:pt x="89651" y="0"/>
                  <a:pt x="200076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87569" dist="12504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8500273" y="2050757"/>
            <a:ext cx="600222" cy="600222"/>
          </a:xfrm>
          <a:custGeom>
            <a:avLst/>
            <a:gdLst/>
            <a:ahLst/>
            <a:cxnLst/>
            <a:rect l="l" t="t" r="r" b="b"/>
            <a:pathLst>
              <a:path w="600222" h="600222">
                <a:moveTo>
                  <a:pt x="150055" y="0"/>
                </a:moveTo>
                <a:lnTo>
                  <a:pt x="450166" y="0"/>
                </a:lnTo>
                <a:cubicBezTo>
                  <a:pt x="533039" y="0"/>
                  <a:pt x="600222" y="67182"/>
                  <a:pt x="600222" y="150055"/>
                </a:cubicBezTo>
                <a:lnTo>
                  <a:pt x="600222" y="450166"/>
                </a:lnTo>
                <a:cubicBezTo>
                  <a:pt x="600222" y="533039"/>
                  <a:pt x="533039" y="600222"/>
                  <a:pt x="450166" y="600222"/>
                </a:cubicBezTo>
                <a:lnTo>
                  <a:pt x="150055" y="600222"/>
                </a:lnTo>
                <a:cubicBezTo>
                  <a:pt x="67182" y="600222"/>
                  <a:pt x="0" y="533039"/>
                  <a:pt x="0" y="450166"/>
                </a:cubicBezTo>
                <a:lnTo>
                  <a:pt x="0" y="150055"/>
                </a:lnTo>
                <a:cubicBezTo>
                  <a:pt x="0" y="67238"/>
                  <a:pt x="67238" y="0"/>
                  <a:pt x="15005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8690969" y="2225822"/>
            <a:ext cx="218831" cy="250092"/>
          </a:xfrm>
          <a:custGeom>
            <a:avLst/>
            <a:gdLst/>
            <a:ahLst/>
            <a:cxnLst/>
            <a:rect l="l" t="t" r="r" b="b"/>
            <a:pathLst>
              <a:path w="218831" h="250092">
                <a:moveTo>
                  <a:pt x="15631" y="0"/>
                </a:moveTo>
                <a:cubicBezTo>
                  <a:pt x="24277" y="0"/>
                  <a:pt x="31262" y="6985"/>
                  <a:pt x="31262" y="15631"/>
                </a:cubicBezTo>
                <a:lnTo>
                  <a:pt x="31262" y="23446"/>
                </a:lnTo>
                <a:lnTo>
                  <a:pt x="64965" y="15045"/>
                </a:lnTo>
                <a:cubicBezTo>
                  <a:pt x="83576" y="10404"/>
                  <a:pt x="103212" y="12553"/>
                  <a:pt x="120406" y="21150"/>
                </a:cubicBezTo>
                <a:cubicBezTo>
                  <a:pt x="143022" y="32483"/>
                  <a:pt x="169643" y="32483"/>
                  <a:pt x="192258" y="21150"/>
                </a:cubicBezTo>
                <a:lnTo>
                  <a:pt x="196948" y="18806"/>
                </a:lnTo>
                <a:cubicBezTo>
                  <a:pt x="207010" y="13726"/>
                  <a:pt x="218831" y="21053"/>
                  <a:pt x="218831" y="32287"/>
                </a:cubicBezTo>
                <a:lnTo>
                  <a:pt x="218831" y="168910"/>
                </a:lnTo>
                <a:cubicBezTo>
                  <a:pt x="218831" y="175407"/>
                  <a:pt x="214777" y="181268"/>
                  <a:pt x="208671" y="183564"/>
                </a:cubicBezTo>
                <a:lnTo>
                  <a:pt x="191721" y="189914"/>
                </a:lnTo>
                <a:cubicBezTo>
                  <a:pt x="169154" y="198364"/>
                  <a:pt x="144047" y="197045"/>
                  <a:pt x="122506" y="186299"/>
                </a:cubicBezTo>
                <a:cubicBezTo>
                  <a:pt x="103993" y="177018"/>
                  <a:pt x="82745" y="174723"/>
                  <a:pt x="62670" y="179754"/>
                </a:cubicBezTo>
                <a:lnTo>
                  <a:pt x="31262" y="187569"/>
                </a:lnTo>
                <a:lnTo>
                  <a:pt x="31262" y="234462"/>
                </a:lnTo>
                <a:cubicBezTo>
                  <a:pt x="31262" y="243107"/>
                  <a:pt x="24277" y="250092"/>
                  <a:pt x="15631" y="250092"/>
                </a:cubicBezTo>
                <a:cubicBezTo>
                  <a:pt x="6985" y="250092"/>
                  <a:pt x="0" y="243107"/>
                  <a:pt x="0" y="234462"/>
                </a:cubicBezTo>
                <a:lnTo>
                  <a:pt x="0" y="15631"/>
                </a:lnTo>
                <a:cubicBezTo>
                  <a:pt x="0" y="6985"/>
                  <a:pt x="6985" y="0"/>
                  <a:pt x="15631" y="0"/>
                </a:cubicBezTo>
                <a:close/>
                <a:moveTo>
                  <a:pt x="31262" y="91391"/>
                </a:moveTo>
                <a:lnTo>
                  <a:pt x="62523" y="84602"/>
                </a:lnTo>
                <a:lnTo>
                  <a:pt x="62523" y="116596"/>
                </a:lnTo>
                <a:lnTo>
                  <a:pt x="31262" y="123385"/>
                </a:lnTo>
                <a:lnTo>
                  <a:pt x="31262" y="155380"/>
                </a:lnTo>
                <a:lnTo>
                  <a:pt x="55098" y="149420"/>
                </a:lnTo>
                <a:cubicBezTo>
                  <a:pt x="57590" y="148785"/>
                  <a:pt x="60032" y="148248"/>
                  <a:pt x="62523" y="147808"/>
                </a:cubicBezTo>
                <a:lnTo>
                  <a:pt x="62523" y="116596"/>
                </a:lnTo>
                <a:lnTo>
                  <a:pt x="81524" y="112493"/>
                </a:lnTo>
                <a:cubicBezTo>
                  <a:pt x="85578" y="111613"/>
                  <a:pt x="89682" y="111272"/>
                  <a:pt x="93785" y="111467"/>
                </a:cubicBezTo>
                <a:lnTo>
                  <a:pt x="93785" y="80205"/>
                </a:lnTo>
                <a:cubicBezTo>
                  <a:pt x="100428" y="80401"/>
                  <a:pt x="107071" y="81475"/>
                  <a:pt x="113518" y="83332"/>
                </a:cubicBezTo>
                <a:lnTo>
                  <a:pt x="125046" y="86702"/>
                </a:lnTo>
                <a:lnTo>
                  <a:pt x="125046" y="119282"/>
                </a:lnTo>
                <a:lnTo>
                  <a:pt x="104677" y="113274"/>
                </a:lnTo>
                <a:cubicBezTo>
                  <a:pt x="101112" y="112248"/>
                  <a:pt x="97448" y="111613"/>
                  <a:pt x="93785" y="111418"/>
                </a:cubicBezTo>
                <a:lnTo>
                  <a:pt x="93785" y="146294"/>
                </a:lnTo>
                <a:cubicBezTo>
                  <a:pt x="104433" y="147222"/>
                  <a:pt x="114935" y="149567"/>
                  <a:pt x="125046" y="153328"/>
                </a:cubicBezTo>
                <a:lnTo>
                  <a:pt x="125046" y="119233"/>
                </a:lnTo>
                <a:lnTo>
                  <a:pt x="136134" y="122506"/>
                </a:lnTo>
                <a:cubicBezTo>
                  <a:pt x="142728" y="124460"/>
                  <a:pt x="149469" y="125632"/>
                  <a:pt x="156308" y="126121"/>
                </a:cubicBezTo>
                <a:lnTo>
                  <a:pt x="156308" y="94762"/>
                </a:lnTo>
                <a:cubicBezTo>
                  <a:pt x="152498" y="94371"/>
                  <a:pt x="148688" y="93638"/>
                  <a:pt x="144975" y="92563"/>
                </a:cubicBezTo>
                <a:lnTo>
                  <a:pt x="125046" y="86702"/>
                </a:lnTo>
                <a:lnTo>
                  <a:pt x="125046" y="56417"/>
                </a:lnTo>
                <a:cubicBezTo>
                  <a:pt x="118696" y="54561"/>
                  <a:pt x="112444" y="52119"/>
                  <a:pt x="106387" y="49090"/>
                </a:cubicBezTo>
                <a:cubicBezTo>
                  <a:pt x="102382" y="47088"/>
                  <a:pt x="98132" y="45671"/>
                  <a:pt x="93785" y="44792"/>
                </a:cubicBezTo>
                <a:lnTo>
                  <a:pt x="93785" y="80157"/>
                </a:lnTo>
                <a:cubicBezTo>
                  <a:pt x="87435" y="79961"/>
                  <a:pt x="81085" y="80547"/>
                  <a:pt x="74881" y="81915"/>
                </a:cubicBezTo>
                <a:lnTo>
                  <a:pt x="62523" y="84602"/>
                </a:lnTo>
                <a:lnTo>
                  <a:pt x="62523" y="47869"/>
                </a:lnTo>
                <a:lnTo>
                  <a:pt x="31262" y="55685"/>
                </a:lnTo>
                <a:lnTo>
                  <a:pt x="31262" y="91391"/>
                </a:lnTo>
                <a:close/>
                <a:moveTo>
                  <a:pt x="156308" y="163977"/>
                </a:moveTo>
                <a:cubicBezTo>
                  <a:pt x="164514" y="164709"/>
                  <a:pt x="172867" y="163635"/>
                  <a:pt x="180731" y="160655"/>
                </a:cubicBezTo>
                <a:lnTo>
                  <a:pt x="187569" y="158115"/>
                </a:lnTo>
                <a:lnTo>
                  <a:pt x="187569" y="123092"/>
                </a:lnTo>
                <a:lnTo>
                  <a:pt x="183710" y="123972"/>
                </a:lnTo>
                <a:cubicBezTo>
                  <a:pt x="174723" y="126072"/>
                  <a:pt x="165491" y="126756"/>
                  <a:pt x="156308" y="126170"/>
                </a:cubicBezTo>
                <a:lnTo>
                  <a:pt x="156308" y="163977"/>
                </a:lnTo>
                <a:close/>
                <a:moveTo>
                  <a:pt x="187569" y="91000"/>
                </a:moveTo>
                <a:lnTo>
                  <a:pt x="187569" y="56417"/>
                </a:lnTo>
                <a:cubicBezTo>
                  <a:pt x="177360" y="59397"/>
                  <a:pt x="166858" y="60862"/>
                  <a:pt x="156308" y="60862"/>
                </a:cubicBezTo>
                <a:lnTo>
                  <a:pt x="156308" y="94762"/>
                </a:lnTo>
                <a:cubicBezTo>
                  <a:pt x="163097" y="95445"/>
                  <a:pt x="169985" y="95006"/>
                  <a:pt x="176677" y="93492"/>
                </a:cubicBezTo>
                <a:lnTo>
                  <a:pt x="187569" y="90952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4" name="Text 12"/>
          <p:cNvSpPr/>
          <p:nvPr/>
        </p:nvSpPr>
        <p:spPr>
          <a:xfrm>
            <a:off x="9250550" y="2150794"/>
            <a:ext cx="1350498" cy="400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项目目标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500273" y="2851052"/>
            <a:ext cx="7002585" cy="625231"/>
          </a:xfrm>
          <a:custGeom>
            <a:avLst/>
            <a:gdLst/>
            <a:ahLst/>
            <a:cxnLst/>
            <a:rect l="l" t="t" r="r" b="b"/>
            <a:pathLst>
              <a:path w="7002585" h="625231">
                <a:moveTo>
                  <a:pt x="100037" y="0"/>
                </a:moveTo>
                <a:lnTo>
                  <a:pt x="6902548" y="0"/>
                </a:lnTo>
                <a:cubicBezTo>
                  <a:pt x="6957797" y="0"/>
                  <a:pt x="7002585" y="44788"/>
                  <a:pt x="7002585" y="100037"/>
                </a:cubicBezTo>
                <a:lnTo>
                  <a:pt x="7002585" y="525194"/>
                </a:lnTo>
                <a:cubicBezTo>
                  <a:pt x="7002585" y="580443"/>
                  <a:pt x="6957797" y="625231"/>
                  <a:pt x="6902548" y="625231"/>
                </a:cubicBezTo>
                <a:lnTo>
                  <a:pt x="100037" y="625231"/>
                </a:lnTo>
                <a:cubicBezTo>
                  <a:pt x="44788" y="625231"/>
                  <a:pt x="0" y="580443"/>
                  <a:pt x="0" y="525194"/>
                </a:cubicBezTo>
                <a:lnTo>
                  <a:pt x="0" y="100037"/>
                </a:lnTo>
                <a:cubicBezTo>
                  <a:pt x="0" y="44788"/>
                  <a:pt x="44788" y="0"/>
                  <a:pt x="10003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16" name="Shape 14"/>
          <p:cNvSpPr/>
          <p:nvPr/>
        </p:nvSpPr>
        <p:spPr>
          <a:xfrm>
            <a:off x="8681590" y="3026117"/>
            <a:ext cx="225083" cy="225083"/>
          </a:xfrm>
          <a:custGeom>
            <a:avLst/>
            <a:gdLst/>
            <a:ahLst/>
            <a:cxnLst/>
            <a:rect l="l" t="t" r="r" b="b"/>
            <a:pathLst>
              <a:path w="225083" h="225083">
                <a:moveTo>
                  <a:pt x="112542" y="225083"/>
                </a:moveTo>
                <a:cubicBezTo>
                  <a:pt x="174655" y="225083"/>
                  <a:pt x="225083" y="174655"/>
                  <a:pt x="225083" y="112542"/>
                </a:cubicBezTo>
                <a:cubicBezTo>
                  <a:pt x="225083" y="50428"/>
                  <a:pt x="174655" y="0"/>
                  <a:pt x="112542" y="0"/>
                </a:cubicBezTo>
                <a:cubicBezTo>
                  <a:pt x="50428" y="0"/>
                  <a:pt x="0" y="50428"/>
                  <a:pt x="0" y="112542"/>
                </a:cubicBezTo>
                <a:cubicBezTo>
                  <a:pt x="0" y="174655"/>
                  <a:pt x="50428" y="225083"/>
                  <a:pt x="112542" y="225083"/>
                </a:cubicBezTo>
                <a:close/>
                <a:moveTo>
                  <a:pt x="149645" y="93506"/>
                </a:moveTo>
                <a:lnTo>
                  <a:pt x="114476" y="149777"/>
                </a:lnTo>
                <a:cubicBezTo>
                  <a:pt x="112629" y="152722"/>
                  <a:pt x="109464" y="154569"/>
                  <a:pt x="105991" y="154745"/>
                </a:cubicBezTo>
                <a:cubicBezTo>
                  <a:pt x="102518" y="154920"/>
                  <a:pt x="99177" y="153338"/>
                  <a:pt x="97111" y="150524"/>
                </a:cubicBezTo>
                <a:lnTo>
                  <a:pt x="76009" y="122389"/>
                </a:lnTo>
                <a:cubicBezTo>
                  <a:pt x="72493" y="117729"/>
                  <a:pt x="73460" y="111135"/>
                  <a:pt x="78120" y="107618"/>
                </a:cubicBezTo>
                <a:cubicBezTo>
                  <a:pt x="82780" y="104101"/>
                  <a:pt x="89374" y="105068"/>
                  <a:pt x="92891" y="109728"/>
                </a:cubicBezTo>
                <a:lnTo>
                  <a:pt x="104760" y="125554"/>
                </a:lnTo>
                <a:lnTo>
                  <a:pt x="131753" y="82340"/>
                </a:lnTo>
                <a:cubicBezTo>
                  <a:pt x="134830" y="77416"/>
                  <a:pt x="141336" y="75878"/>
                  <a:pt x="146304" y="78999"/>
                </a:cubicBezTo>
                <a:cubicBezTo>
                  <a:pt x="151272" y="82120"/>
                  <a:pt x="152766" y="88583"/>
                  <a:pt x="149645" y="9355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7" name="Text 15"/>
          <p:cNvSpPr/>
          <p:nvPr/>
        </p:nvSpPr>
        <p:spPr>
          <a:xfrm>
            <a:off x="9081738" y="3001108"/>
            <a:ext cx="6102252" cy="3251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构建支持MySQL、PostgreSQL、SQL Server的异构数据库同步系统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500273" y="3576320"/>
            <a:ext cx="7002585" cy="625231"/>
          </a:xfrm>
          <a:custGeom>
            <a:avLst/>
            <a:gdLst/>
            <a:ahLst/>
            <a:cxnLst/>
            <a:rect l="l" t="t" r="r" b="b"/>
            <a:pathLst>
              <a:path w="7002585" h="625231">
                <a:moveTo>
                  <a:pt x="100037" y="0"/>
                </a:moveTo>
                <a:lnTo>
                  <a:pt x="6902548" y="0"/>
                </a:lnTo>
                <a:cubicBezTo>
                  <a:pt x="6957797" y="0"/>
                  <a:pt x="7002585" y="44788"/>
                  <a:pt x="7002585" y="100037"/>
                </a:cubicBezTo>
                <a:lnTo>
                  <a:pt x="7002585" y="525194"/>
                </a:lnTo>
                <a:cubicBezTo>
                  <a:pt x="7002585" y="580443"/>
                  <a:pt x="6957797" y="625231"/>
                  <a:pt x="6902548" y="625231"/>
                </a:cubicBezTo>
                <a:lnTo>
                  <a:pt x="100037" y="625231"/>
                </a:lnTo>
                <a:cubicBezTo>
                  <a:pt x="44788" y="625231"/>
                  <a:pt x="0" y="580443"/>
                  <a:pt x="0" y="525194"/>
                </a:cubicBezTo>
                <a:lnTo>
                  <a:pt x="0" y="100037"/>
                </a:lnTo>
                <a:cubicBezTo>
                  <a:pt x="0" y="44788"/>
                  <a:pt x="44788" y="0"/>
                  <a:pt x="10003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19" name="Shape 17"/>
          <p:cNvSpPr/>
          <p:nvPr/>
        </p:nvSpPr>
        <p:spPr>
          <a:xfrm>
            <a:off x="8681590" y="3751385"/>
            <a:ext cx="225083" cy="225083"/>
          </a:xfrm>
          <a:custGeom>
            <a:avLst/>
            <a:gdLst/>
            <a:ahLst/>
            <a:cxnLst/>
            <a:rect l="l" t="t" r="r" b="b"/>
            <a:pathLst>
              <a:path w="225083" h="225083">
                <a:moveTo>
                  <a:pt x="112542" y="225083"/>
                </a:moveTo>
                <a:cubicBezTo>
                  <a:pt x="174655" y="225083"/>
                  <a:pt x="225083" y="174655"/>
                  <a:pt x="225083" y="112542"/>
                </a:cubicBezTo>
                <a:cubicBezTo>
                  <a:pt x="225083" y="50428"/>
                  <a:pt x="174655" y="0"/>
                  <a:pt x="112542" y="0"/>
                </a:cubicBezTo>
                <a:cubicBezTo>
                  <a:pt x="50428" y="0"/>
                  <a:pt x="0" y="50428"/>
                  <a:pt x="0" y="112542"/>
                </a:cubicBezTo>
                <a:cubicBezTo>
                  <a:pt x="0" y="174655"/>
                  <a:pt x="50428" y="225083"/>
                  <a:pt x="112542" y="225083"/>
                </a:cubicBezTo>
                <a:close/>
                <a:moveTo>
                  <a:pt x="149645" y="93506"/>
                </a:moveTo>
                <a:lnTo>
                  <a:pt x="114476" y="149777"/>
                </a:lnTo>
                <a:cubicBezTo>
                  <a:pt x="112629" y="152722"/>
                  <a:pt x="109464" y="154569"/>
                  <a:pt x="105991" y="154745"/>
                </a:cubicBezTo>
                <a:cubicBezTo>
                  <a:pt x="102518" y="154920"/>
                  <a:pt x="99177" y="153338"/>
                  <a:pt x="97111" y="150524"/>
                </a:cubicBezTo>
                <a:lnTo>
                  <a:pt x="76009" y="122389"/>
                </a:lnTo>
                <a:cubicBezTo>
                  <a:pt x="72493" y="117729"/>
                  <a:pt x="73460" y="111135"/>
                  <a:pt x="78120" y="107618"/>
                </a:cubicBezTo>
                <a:cubicBezTo>
                  <a:pt x="82780" y="104101"/>
                  <a:pt x="89374" y="105068"/>
                  <a:pt x="92891" y="109728"/>
                </a:cubicBezTo>
                <a:lnTo>
                  <a:pt x="104760" y="125554"/>
                </a:lnTo>
                <a:lnTo>
                  <a:pt x="131753" y="82340"/>
                </a:lnTo>
                <a:cubicBezTo>
                  <a:pt x="134830" y="77416"/>
                  <a:pt x="141336" y="75878"/>
                  <a:pt x="146304" y="78999"/>
                </a:cubicBezTo>
                <a:cubicBezTo>
                  <a:pt x="151272" y="82120"/>
                  <a:pt x="152766" y="88583"/>
                  <a:pt x="149645" y="9355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0" name="Text 18"/>
          <p:cNvSpPr/>
          <p:nvPr/>
        </p:nvSpPr>
        <p:spPr>
          <a:xfrm>
            <a:off x="9081738" y="3726375"/>
            <a:ext cx="4176542" cy="3251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实现实时/定时双模式同步，灵活适配业务需求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500273" y="4301588"/>
            <a:ext cx="7002585" cy="625231"/>
          </a:xfrm>
          <a:custGeom>
            <a:avLst/>
            <a:gdLst/>
            <a:ahLst/>
            <a:cxnLst/>
            <a:rect l="l" t="t" r="r" b="b"/>
            <a:pathLst>
              <a:path w="7002585" h="625231">
                <a:moveTo>
                  <a:pt x="100037" y="0"/>
                </a:moveTo>
                <a:lnTo>
                  <a:pt x="6902548" y="0"/>
                </a:lnTo>
                <a:cubicBezTo>
                  <a:pt x="6957797" y="0"/>
                  <a:pt x="7002585" y="44788"/>
                  <a:pt x="7002585" y="100037"/>
                </a:cubicBezTo>
                <a:lnTo>
                  <a:pt x="7002585" y="525194"/>
                </a:lnTo>
                <a:cubicBezTo>
                  <a:pt x="7002585" y="580443"/>
                  <a:pt x="6957797" y="625231"/>
                  <a:pt x="6902548" y="625231"/>
                </a:cubicBezTo>
                <a:lnTo>
                  <a:pt x="100037" y="625231"/>
                </a:lnTo>
                <a:cubicBezTo>
                  <a:pt x="44788" y="625231"/>
                  <a:pt x="0" y="580443"/>
                  <a:pt x="0" y="525194"/>
                </a:cubicBezTo>
                <a:lnTo>
                  <a:pt x="0" y="100037"/>
                </a:lnTo>
                <a:cubicBezTo>
                  <a:pt x="0" y="44788"/>
                  <a:pt x="44788" y="0"/>
                  <a:pt x="10003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22" name="Shape 20"/>
          <p:cNvSpPr/>
          <p:nvPr/>
        </p:nvSpPr>
        <p:spPr>
          <a:xfrm>
            <a:off x="8681590" y="4476652"/>
            <a:ext cx="225083" cy="225083"/>
          </a:xfrm>
          <a:custGeom>
            <a:avLst/>
            <a:gdLst/>
            <a:ahLst/>
            <a:cxnLst/>
            <a:rect l="l" t="t" r="r" b="b"/>
            <a:pathLst>
              <a:path w="225083" h="225083">
                <a:moveTo>
                  <a:pt x="112542" y="225083"/>
                </a:moveTo>
                <a:cubicBezTo>
                  <a:pt x="174655" y="225083"/>
                  <a:pt x="225083" y="174655"/>
                  <a:pt x="225083" y="112542"/>
                </a:cubicBezTo>
                <a:cubicBezTo>
                  <a:pt x="225083" y="50428"/>
                  <a:pt x="174655" y="0"/>
                  <a:pt x="112542" y="0"/>
                </a:cubicBezTo>
                <a:cubicBezTo>
                  <a:pt x="50428" y="0"/>
                  <a:pt x="0" y="50428"/>
                  <a:pt x="0" y="112542"/>
                </a:cubicBezTo>
                <a:cubicBezTo>
                  <a:pt x="0" y="174655"/>
                  <a:pt x="50428" y="225083"/>
                  <a:pt x="112542" y="225083"/>
                </a:cubicBezTo>
                <a:close/>
                <a:moveTo>
                  <a:pt x="149645" y="93506"/>
                </a:moveTo>
                <a:lnTo>
                  <a:pt x="114476" y="149777"/>
                </a:lnTo>
                <a:cubicBezTo>
                  <a:pt x="112629" y="152722"/>
                  <a:pt x="109464" y="154569"/>
                  <a:pt x="105991" y="154745"/>
                </a:cubicBezTo>
                <a:cubicBezTo>
                  <a:pt x="102518" y="154920"/>
                  <a:pt x="99177" y="153338"/>
                  <a:pt x="97111" y="150524"/>
                </a:cubicBezTo>
                <a:lnTo>
                  <a:pt x="76009" y="122389"/>
                </a:lnTo>
                <a:cubicBezTo>
                  <a:pt x="72493" y="117729"/>
                  <a:pt x="73460" y="111135"/>
                  <a:pt x="78120" y="107618"/>
                </a:cubicBezTo>
                <a:cubicBezTo>
                  <a:pt x="82780" y="104101"/>
                  <a:pt x="89374" y="105068"/>
                  <a:pt x="92891" y="109728"/>
                </a:cubicBezTo>
                <a:lnTo>
                  <a:pt x="104760" y="125554"/>
                </a:lnTo>
                <a:lnTo>
                  <a:pt x="131753" y="82340"/>
                </a:lnTo>
                <a:cubicBezTo>
                  <a:pt x="134830" y="77416"/>
                  <a:pt x="141336" y="75878"/>
                  <a:pt x="146304" y="78999"/>
                </a:cubicBezTo>
                <a:cubicBezTo>
                  <a:pt x="151272" y="82120"/>
                  <a:pt x="152766" y="88583"/>
                  <a:pt x="149645" y="9355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3" name="Text 21"/>
          <p:cNvSpPr/>
          <p:nvPr/>
        </p:nvSpPr>
        <p:spPr>
          <a:xfrm>
            <a:off x="9081738" y="4451643"/>
            <a:ext cx="3301218" cy="3251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提供完整的冲突检测与闭环处理机制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04353" y="5381153"/>
            <a:ext cx="15238958" cy="3247032"/>
          </a:xfrm>
          <a:custGeom>
            <a:avLst/>
            <a:gdLst/>
            <a:ahLst/>
            <a:cxnLst/>
            <a:rect l="l" t="t" r="r" b="b"/>
            <a:pathLst>
              <a:path w="15238958" h="3247032">
                <a:moveTo>
                  <a:pt x="200082" y="0"/>
                </a:moveTo>
                <a:lnTo>
                  <a:pt x="15038876" y="0"/>
                </a:lnTo>
                <a:cubicBezTo>
                  <a:pt x="15149304" y="0"/>
                  <a:pt x="15238958" y="89654"/>
                  <a:pt x="15238958" y="200082"/>
                </a:cubicBezTo>
                <a:lnTo>
                  <a:pt x="15238958" y="3046950"/>
                </a:lnTo>
                <a:cubicBezTo>
                  <a:pt x="15238958" y="3157378"/>
                  <a:pt x="15149304" y="3247032"/>
                  <a:pt x="15038876" y="3247032"/>
                </a:cubicBezTo>
                <a:lnTo>
                  <a:pt x="200082" y="3247032"/>
                </a:lnTo>
                <a:cubicBezTo>
                  <a:pt x="89654" y="3247032"/>
                  <a:pt x="0" y="3157378"/>
                  <a:pt x="0" y="3046950"/>
                </a:cubicBezTo>
                <a:lnTo>
                  <a:pt x="0" y="200082"/>
                </a:lnTo>
                <a:cubicBezTo>
                  <a:pt x="0" y="89654"/>
                  <a:pt x="89654" y="0"/>
                  <a:pt x="200082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7569" dist="12504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758613" y="5635414"/>
            <a:ext cx="600222" cy="600222"/>
          </a:xfrm>
          <a:custGeom>
            <a:avLst/>
            <a:gdLst/>
            <a:ahLst/>
            <a:cxnLst/>
            <a:rect l="l" t="t" r="r" b="b"/>
            <a:pathLst>
              <a:path w="600222" h="600222">
                <a:moveTo>
                  <a:pt x="150055" y="0"/>
                </a:moveTo>
                <a:lnTo>
                  <a:pt x="450166" y="0"/>
                </a:lnTo>
                <a:cubicBezTo>
                  <a:pt x="533039" y="0"/>
                  <a:pt x="600222" y="67182"/>
                  <a:pt x="600222" y="150055"/>
                </a:cubicBezTo>
                <a:lnTo>
                  <a:pt x="600222" y="450166"/>
                </a:lnTo>
                <a:cubicBezTo>
                  <a:pt x="600222" y="533039"/>
                  <a:pt x="533039" y="600222"/>
                  <a:pt x="450166" y="600222"/>
                </a:cubicBezTo>
                <a:lnTo>
                  <a:pt x="150055" y="600222"/>
                </a:lnTo>
                <a:cubicBezTo>
                  <a:pt x="67182" y="600222"/>
                  <a:pt x="0" y="533039"/>
                  <a:pt x="0" y="450166"/>
                </a:cubicBezTo>
                <a:lnTo>
                  <a:pt x="0" y="150055"/>
                </a:lnTo>
                <a:cubicBezTo>
                  <a:pt x="0" y="67238"/>
                  <a:pt x="67238" y="0"/>
                  <a:pt x="150055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</p:spPr>
      </p:sp>
      <p:sp>
        <p:nvSpPr>
          <p:cNvPr id="26" name="Shape 24"/>
          <p:cNvSpPr/>
          <p:nvPr/>
        </p:nvSpPr>
        <p:spPr>
          <a:xfrm>
            <a:off x="933678" y="5810479"/>
            <a:ext cx="250092" cy="250092"/>
          </a:xfrm>
          <a:custGeom>
            <a:avLst/>
            <a:gdLst/>
            <a:ahLst/>
            <a:cxnLst/>
            <a:rect l="l" t="t" r="r" b="b"/>
            <a:pathLst>
              <a:path w="250092" h="250092">
                <a:moveTo>
                  <a:pt x="125046" y="0"/>
                </a:moveTo>
                <a:cubicBezTo>
                  <a:pt x="132227" y="0"/>
                  <a:pt x="138821" y="3957"/>
                  <a:pt x="142240" y="10258"/>
                </a:cubicBezTo>
                <a:lnTo>
                  <a:pt x="247748" y="205642"/>
                </a:lnTo>
                <a:cubicBezTo>
                  <a:pt x="251020" y="211699"/>
                  <a:pt x="250874" y="219026"/>
                  <a:pt x="247357" y="224937"/>
                </a:cubicBezTo>
                <a:cubicBezTo>
                  <a:pt x="243840" y="230847"/>
                  <a:pt x="237441" y="234462"/>
                  <a:pt x="230554" y="234462"/>
                </a:cubicBezTo>
                <a:lnTo>
                  <a:pt x="19538" y="234462"/>
                </a:lnTo>
                <a:cubicBezTo>
                  <a:pt x="12651" y="234462"/>
                  <a:pt x="6301" y="230847"/>
                  <a:pt x="2735" y="224937"/>
                </a:cubicBezTo>
                <a:cubicBezTo>
                  <a:pt x="-830" y="219026"/>
                  <a:pt x="-928" y="211699"/>
                  <a:pt x="2345" y="205642"/>
                </a:cubicBezTo>
                <a:lnTo>
                  <a:pt x="107852" y="10258"/>
                </a:lnTo>
                <a:cubicBezTo>
                  <a:pt x="111272" y="3957"/>
                  <a:pt x="117866" y="0"/>
                  <a:pt x="125046" y="0"/>
                </a:cubicBezTo>
                <a:close/>
                <a:moveTo>
                  <a:pt x="125046" y="82062"/>
                </a:moveTo>
                <a:cubicBezTo>
                  <a:pt x="118550" y="82062"/>
                  <a:pt x="113323" y="87288"/>
                  <a:pt x="113323" y="93785"/>
                </a:cubicBezTo>
                <a:lnTo>
                  <a:pt x="113323" y="148492"/>
                </a:lnTo>
                <a:cubicBezTo>
                  <a:pt x="113323" y="154989"/>
                  <a:pt x="118550" y="160215"/>
                  <a:pt x="125046" y="160215"/>
                </a:cubicBezTo>
                <a:cubicBezTo>
                  <a:pt x="131543" y="160215"/>
                  <a:pt x="136769" y="154989"/>
                  <a:pt x="136769" y="148492"/>
                </a:cubicBezTo>
                <a:lnTo>
                  <a:pt x="136769" y="93785"/>
                </a:lnTo>
                <a:cubicBezTo>
                  <a:pt x="136769" y="87288"/>
                  <a:pt x="131543" y="82062"/>
                  <a:pt x="125046" y="82062"/>
                </a:cubicBezTo>
                <a:close/>
                <a:moveTo>
                  <a:pt x="138088" y="187569"/>
                </a:moveTo>
                <a:cubicBezTo>
                  <a:pt x="138385" y="182728"/>
                  <a:pt x="135971" y="178122"/>
                  <a:pt x="131821" y="175612"/>
                </a:cubicBezTo>
                <a:cubicBezTo>
                  <a:pt x="127671" y="173102"/>
                  <a:pt x="122470" y="173102"/>
                  <a:pt x="118321" y="175612"/>
                </a:cubicBezTo>
                <a:cubicBezTo>
                  <a:pt x="114171" y="178122"/>
                  <a:pt x="111756" y="182728"/>
                  <a:pt x="112053" y="187569"/>
                </a:cubicBezTo>
                <a:cubicBezTo>
                  <a:pt x="111756" y="192410"/>
                  <a:pt x="114171" y="197016"/>
                  <a:pt x="118321" y="199526"/>
                </a:cubicBezTo>
                <a:cubicBezTo>
                  <a:pt x="122470" y="202036"/>
                  <a:pt x="127671" y="202036"/>
                  <a:pt x="131821" y="199526"/>
                </a:cubicBezTo>
                <a:cubicBezTo>
                  <a:pt x="135971" y="197016"/>
                  <a:pt x="138385" y="192410"/>
                  <a:pt x="138088" y="18756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7" name="Text 25"/>
          <p:cNvSpPr/>
          <p:nvPr/>
        </p:nvSpPr>
        <p:spPr>
          <a:xfrm>
            <a:off x="1508890" y="5735451"/>
            <a:ext cx="1350498" cy="40014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6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核心挑战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62782" y="6439878"/>
            <a:ext cx="4772595" cy="1934047"/>
          </a:xfrm>
          <a:custGeom>
            <a:avLst/>
            <a:gdLst/>
            <a:ahLst/>
            <a:cxnLst/>
            <a:rect l="l" t="t" r="r" b="b"/>
            <a:pathLst>
              <a:path w="4772595" h="1934047">
                <a:moveTo>
                  <a:pt x="150063" y="0"/>
                </a:moveTo>
                <a:lnTo>
                  <a:pt x="4622532" y="0"/>
                </a:lnTo>
                <a:cubicBezTo>
                  <a:pt x="4705410" y="0"/>
                  <a:pt x="4772595" y="67185"/>
                  <a:pt x="4772595" y="150063"/>
                </a:cubicBezTo>
                <a:lnTo>
                  <a:pt x="4772595" y="1783984"/>
                </a:lnTo>
                <a:cubicBezTo>
                  <a:pt x="4772595" y="1866862"/>
                  <a:pt x="4705410" y="1934047"/>
                  <a:pt x="4622532" y="1934047"/>
                </a:cubicBezTo>
                <a:lnTo>
                  <a:pt x="150063" y="1934047"/>
                </a:lnTo>
                <a:cubicBezTo>
                  <a:pt x="67185" y="1934047"/>
                  <a:pt x="0" y="1866862"/>
                  <a:pt x="0" y="1783984"/>
                </a:cubicBezTo>
                <a:lnTo>
                  <a:pt x="0" y="150063"/>
                </a:lnTo>
                <a:cubicBezTo>
                  <a:pt x="0" y="67241"/>
                  <a:pt x="67241" y="0"/>
                  <a:pt x="150063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270000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967024" y="6644121"/>
            <a:ext cx="400148" cy="400148"/>
          </a:xfrm>
          <a:custGeom>
            <a:avLst/>
            <a:gdLst/>
            <a:ahLst/>
            <a:cxnLst/>
            <a:rect l="l" t="t" r="r" b="b"/>
            <a:pathLst>
              <a:path w="400148" h="400148">
                <a:moveTo>
                  <a:pt x="100037" y="0"/>
                </a:moveTo>
                <a:lnTo>
                  <a:pt x="300111" y="0"/>
                </a:lnTo>
                <a:cubicBezTo>
                  <a:pt x="355360" y="0"/>
                  <a:pt x="400148" y="44788"/>
                  <a:pt x="400148" y="100037"/>
                </a:cubicBezTo>
                <a:lnTo>
                  <a:pt x="400148" y="300111"/>
                </a:lnTo>
                <a:cubicBezTo>
                  <a:pt x="400148" y="355360"/>
                  <a:pt x="355360" y="400148"/>
                  <a:pt x="300111" y="400148"/>
                </a:cubicBezTo>
                <a:lnTo>
                  <a:pt x="100037" y="400148"/>
                </a:lnTo>
                <a:cubicBezTo>
                  <a:pt x="44788" y="400148"/>
                  <a:pt x="0" y="355360"/>
                  <a:pt x="0" y="300111"/>
                </a:cubicBezTo>
                <a:lnTo>
                  <a:pt x="0" y="100037"/>
                </a:lnTo>
                <a:cubicBezTo>
                  <a:pt x="0" y="44788"/>
                  <a:pt x="44788" y="0"/>
                  <a:pt x="100037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30" name="Text 28"/>
          <p:cNvSpPr/>
          <p:nvPr/>
        </p:nvSpPr>
        <p:spPr>
          <a:xfrm>
            <a:off x="1064976" y="6694139"/>
            <a:ext cx="300111" cy="30011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7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01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467208" y="6669130"/>
            <a:ext cx="1463040" cy="3501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7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方言差异屏蔽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67024" y="7194324"/>
            <a:ext cx="4464148" cy="9753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不同数据库的SQL方言、数据类型、约束机制各异，需要构建统一的抽象层来处理跨平台数据映射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740530" y="6439878"/>
            <a:ext cx="4772595" cy="1934047"/>
          </a:xfrm>
          <a:custGeom>
            <a:avLst/>
            <a:gdLst/>
            <a:ahLst/>
            <a:cxnLst/>
            <a:rect l="l" t="t" r="r" b="b"/>
            <a:pathLst>
              <a:path w="4772595" h="1934047">
                <a:moveTo>
                  <a:pt x="150063" y="0"/>
                </a:moveTo>
                <a:lnTo>
                  <a:pt x="4622532" y="0"/>
                </a:lnTo>
                <a:cubicBezTo>
                  <a:pt x="4705410" y="0"/>
                  <a:pt x="4772595" y="67185"/>
                  <a:pt x="4772595" y="150063"/>
                </a:cubicBezTo>
                <a:lnTo>
                  <a:pt x="4772595" y="1783984"/>
                </a:lnTo>
                <a:cubicBezTo>
                  <a:pt x="4772595" y="1866862"/>
                  <a:pt x="4705410" y="1934047"/>
                  <a:pt x="4622532" y="1934047"/>
                </a:cubicBezTo>
                <a:lnTo>
                  <a:pt x="150063" y="1934047"/>
                </a:lnTo>
                <a:cubicBezTo>
                  <a:pt x="67185" y="1934047"/>
                  <a:pt x="0" y="1866862"/>
                  <a:pt x="0" y="1783984"/>
                </a:cubicBezTo>
                <a:lnTo>
                  <a:pt x="0" y="150063"/>
                </a:lnTo>
                <a:cubicBezTo>
                  <a:pt x="0" y="67241"/>
                  <a:pt x="67241" y="0"/>
                  <a:pt x="150063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270000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944772" y="6644121"/>
            <a:ext cx="400148" cy="400148"/>
          </a:xfrm>
          <a:custGeom>
            <a:avLst/>
            <a:gdLst/>
            <a:ahLst/>
            <a:cxnLst/>
            <a:rect l="l" t="t" r="r" b="b"/>
            <a:pathLst>
              <a:path w="400148" h="400148">
                <a:moveTo>
                  <a:pt x="100037" y="0"/>
                </a:moveTo>
                <a:lnTo>
                  <a:pt x="300111" y="0"/>
                </a:lnTo>
                <a:cubicBezTo>
                  <a:pt x="355360" y="0"/>
                  <a:pt x="400148" y="44788"/>
                  <a:pt x="400148" y="100037"/>
                </a:cubicBezTo>
                <a:lnTo>
                  <a:pt x="400148" y="300111"/>
                </a:lnTo>
                <a:cubicBezTo>
                  <a:pt x="400148" y="355360"/>
                  <a:pt x="355360" y="400148"/>
                  <a:pt x="300111" y="400148"/>
                </a:cubicBezTo>
                <a:lnTo>
                  <a:pt x="100037" y="400148"/>
                </a:lnTo>
                <a:cubicBezTo>
                  <a:pt x="44788" y="400148"/>
                  <a:pt x="0" y="355360"/>
                  <a:pt x="0" y="300111"/>
                </a:cubicBezTo>
                <a:lnTo>
                  <a:pt x="0" y="100037"/>
                </a:lnTo>
                <a:cubicBezTo>
                  <a:pt x="0" y="44788"/>
                  <a:pt x="44788" y="0"/>
                  <a:pt x="100037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35" name="Text 33"/>
          <p:cNvSpPr/>
          <p:nvPr/>
        </p:nvSpPr>
        <p:spPr>
          <a:xfrm>
            <a:off x="6025792" y="6694139"/>
            <a:ext cx="337625" cy="30011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7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44957" y="6669130"/>
            <a:ext cx="1688123" cy="3501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7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并发写冲突检测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944772" y="7194324"/>
            <a:ext cx="4464148" cy="6502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分布式环境下多个节点同时修改同一数据，需要有效的版本控制机制来识别和捕获冲突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0718279" y="6439878"/>
            <a:ext cx="4772595" cy="1934047"/>
          </a:xfrm>
          <a:custGeom>
            <a:avLst/>
            <a:gdLst/>
            <a:ahLst/>
            <a:cxnLst/>
            <a:rect l="l" t="t" r="r" b="b"/>
            <a:pathLst>
              <a:path w="4772595" h="1934047">
                <a:moveTo>
                  <a:pt x="150063" y="0"/>
                </a:moveTo>
                <a:lnTo>
                  <a:pt x="4622532" y="0"/>
                </a:lnTo>
                <a:cubicBezTo>
                  <a:pt x="4705410" y="0"/>
                  <a:pt x="4772595" y="67185"/>
                  <a:pt x="4772595" y="150063"/>
                </a:cubicBezTo>
                <a:lnTo>
                  <a:pt x="4772595" y="1783984"/>
                </a:lnTo>
                <a:cubicBezTo>
                  <a:pt x="4772595" y="1866862"/>
                  <a:pt x="4705410" y="1934047"/>
                  <a:pt x="4622532" y="1934047"/>
                </a:cubicBezTo>
                <a:lnTo>
                  <a:pt x="150063" y="1934047"/>
                </a:lnTo>
                <a:cubicBezTo>
                  <a:pt x="67185" y="1934047"/>
                  <a:pt x="0" y="1866862"/>
                  <a:pt x="0" y="1783984"/>
                </a:cubicBezTo>
                <a:lnTo>
                  <a:pt x="0" y="150063"/>
                </a:lnTo>
                <a:cubicBezTo>
                  <a:pt x="0" y="67241"/>
                  <a:pt x="67241" y="0"/>
                  <a:pt x="150063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270000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10922521" y="6644121"/>
            <a:ext cx="400148" cy="400148"/>
          </a:xfrm>
          <a:custGeom>
            <a:avLst/>
            <a:gdLst/>
            <a:ahLst/>
            <a:cxnLst/>
            <a:rect l="l" t="t" r="r" b="b"/>
            <a:pathLst>
              <a:path w="400148" h="400148">
                <a:moveTo>
                  <a:pt x="100037" y="0"/>
                </a:moveTo>
                <a:lnTo>
                  <a:pt x="300111" y="0"/>
                </a:lnTo>
                <a:cubicBezTo>
                  <a:pt x="355360" y="0"/>
                  <a:pt x="400148" y="44788"/>
                  <a:pt x="400148" y="100037"/>
                </a:cubicBezTo>
                <a:lnTo>
                  <a:pt x="400148" y="300111"/>
                </a:lnTo>
                <a:cubicBezTo>
                  <a:pt x="400148" y="355360"/>
                  <a:pt x="355360" y="400148"/>
                  <a:pt x="300111" y="400148"/>
                </a:cubicBezTo>
                <a:lnTo>
                  <a:pt x="100037" y="400148"/>
                </a:lnTo>
                <a:cubicBezTo>
                  <a:pt x="44788" y="400148"/>
                  <a:pt x="0" y="355360"/>
                  <a:pt x="0" y="300111"/>
                </a:cubicBezTo>
                <a:lnTo>
                  <a:pt x="0" y="100037"/>
                </a:lnTo>
                <a:cubicBezTo>
                  <a:pt x="0" y="44788"/>
                  <a:pt x="44788" y="0"/>
                  <a:pt x="100037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40" name="Text 38"/>
          <p:cNvSpPr/>
          <p:nvPr/>
        </p:nvSpPr>
        <p:spPr>
          <a:xfrm>
            <a:off x="11000935" y="6694139"/>
            <a:ext cx="337625" cy="30011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7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03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422706" y="6669130"/>
            <a:ext cx="1688123" cy="35012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7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同步死循环避免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0922521" y="7194324"/>
            <a:ext cx="4464148" cy="65024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防止同步程序写入的数据再次被捕获并无限循环传播，需要精确的数据源标识机制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97506" y="497506"/>
            <a:ext cx="99501" cy="597007"/>
          </a:xfrm>
          <a:custGeom>
            <a:avLst/>
            <a:gdLst/>
            <a:ahLst/>
            <a:cxnLst/>
            <a:rect l="l" t="t" r="r" b="b"/>
            <a:pathLst>
              <a:path w="99501" h="597007">
                <a:moveTo>
                  <a:pt x="49751" y="0"/>
                </a:moveTo>
                <a:lnTo>
                  <a:pt x="49751" y="0"/>
                </a:lnTo>
                <a:cubicBezTo>
                  <a:pt x="77209" y="0"/>
                  <a:pt x="99501" y="22292"/>
                  <a:pt x="99501" y="49751"/>
                </a:cubicBezTo>
                <a:lnTo>
                  <a:pt x="99501" y="547256"/>
                </a:lnTo>
                <a:cubicBezTo>
                  <a:pt x="99501" y="574733"/>
                  <a:pt x="77227" y="597007"/>
                  <a:pt x="49751" y="597007"/>
                </a:cubicBezTo>
                <a:lnTo>
                  <a:pt x="49751" y="597007"/>
                </a:lnTo>
                <a:cubicBezTo>
                  <a:pt x="22274" y="597007"/>
                  <a:pt x="0" y="574733"/>
                  <a:pt x="0" y="547256"/>
                </a:cubicBezTo>
                <a:lnTo>
                  <a:pt x="0" y="49751"/>
                </a:lnTo>
                <a:cubicBezTo>
                  <a:pt x="0" y="22292"/>
                  <a:pt x="22292" y="0"/>
                  <a:pt x="49751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746259" y="497506"/>
            <a:ext cx="3880545" cy="5970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70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系统架构设计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46259" y="1243764"/>
            <a:ext cx="15136612" cy="34825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6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容器化部署与分层式架构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01652" y="1745416"/>
            <a:ext cx="9087771" cy="3528145"/>
          </a:xfrm>
          <a:custGeom>
            <a:avLst/>
            <a:gdLst/>
            <a:ahLst/>
            <a:cxnLst/>
            <a:rect l="l" t="t" r="r" b="b"/>
            <a:pathLst>
              <a:path w="9087771" h="3528145">
                <a:moveTo>
                  <a:pt x="198987" y="0"/>
                </a:moveTo>
                <a:lnTo>
                  <a:pt x="8888784" y="0"/>
                </a:lnTo>
                <a:cubicBezTo>
                  <a:pt x="8998682" y="0"/>
                  <a:pt x="9087771" y="89090"/>
                  <a:pt x="9087771" y="198987"/>
                </a:cubicBezTo>
                <a:lnTo>
                  <a:pt x="9087771" y="3329157"/>
                </a:lnTo>
                <a:cubicBezTo>
                  <a:pt x="9087771" y="3438982"/>
                  <a:pt x="8998608" y="3528145"/>
                  <a:pt x="8888784" y="3528145"/>
                </a:cubicBezTo>
                <a:lnTo>
                  <a:pt x="198987" y="3528145"/>
                </a:lnTo>
                <a:cubicBezTo>
                  <a:pt x="89090" y="3528145"/>
                  <a:pt x="0" y="3439055"/>
                  <a:pt x="0" y="3329157"/>
                </a:cubicBezTo>
                <a:lnTo>
                  <a:pt x="0" y="198987"/>
                </a:lnTo>
                <a:cubicBezTo>
                  <a:pt x="0" y="89163"/>
                  <a:pt x="89163" y="0"/>
                  <a:pt x="198987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6565" dist="12437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704800" y="1948565"/>
            <a:ext cx="597007" cy="597007"/>
          </a:xfrm>
          <a:custGeom>
            <a:avLst/>
            <a:gdLst/>
            <a:ahLst/>
            <a:cxnLst/>
            <a:rect l="l" t="t" r="r" b="b"/>
            <a:pathLst>
              <a:path w="597007" h="597007">
                <a:moveTo>
                  <a:pt x="149252" y="0"/>
                </a:moveTo>
                <a:lnTo>
                  <a:pt x="447755" y="0"/>
                </a:lnTo>
                <a:cubicBezTo>
                  <a:pt x="530185" y="0"/>
                  <a:pt x="597007" y="66822"/>
                  <a:pt x="597007" y="149252"/>
                </a:cubicBezTo>
                <a:lnTo>
                  <a:pt x="597007" y="447755"/>
                </a:lnTo>
                <a:cubicBezTo>
                  <a:pt x="597007" y="530185"/>
                  <a:pt x="530185" y="597007"/>
                  <a:pt x="447755" y="597007"/>
                </a:cubicBezTo>
                <a:lnTo>
                  <a:pt x="149252" y="597007"/>
                </a:lnTo>
                <a:cubicBezTo>
                  <a:pt x="66822" y="597007"/>
                  <a:pt x="0" y="530185"/>
                  <a:pt x="0" y="447755"/>
                </a:cubicBezTo>
                <a:lnTo>
                  <a:pt x="0" y="149252"/>
                </a:lnTo>
                <a:cubicBezTo>
                  <a:pt x="0" y="66822"/>
                  <a:pt x="66822" y="0"/>
                  <a:pt x="149252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878927" y="2122692"/>
            <a:ext cx="248753" cy="248753"/>
          </a:xfrm>
          <a:custGeom>
            <a:avLst/>
            <a:gdLst/>
            <a:ahLst/>
            <a:cxnLst/>
            <a:rect l="l" t="t" r="r" b="b"/>
            <a:pathLst>
              <a:path w="248753" h="248753">
                <a:moveTo>
                  <a:pt x="93282" y="31094"/>
                </a:moveTo>
                <a:cubicBezTo>
                  <a:pt x="93282" y="22495"/>
                  <a:pt x="100230" y="15547"/>
                  <a:pt x="108829" y="15547"/>
                </a:cubicBezTo>
                <a:lnTo>
                  <a:pt x="139923" y="15547"/>
                </a:lnTo>
                <a:cubicBezTo>
                  <a:pt x="148523" y="15547"/>
                  <a:pt x="155471" y="22495"/>
                  <a:pt x="155471" y="31094"/>
                </a:cubicBezTo>
                <a:lnTo>
                  <a:pt x="155471" y="62188"/>
                </a:lnTo>
                <a:cubicBezTo>
                  <a:pt x="155471" y="70788"/>
                  <a:pt x="148523" y="77735"/>
                  <a:pt x="139923" y="77735"/>
                </a:cubicBezTo>
                <a:lnTo>
                  <a:pt x="136037" y="77735"/>
                </a:lnTo>
                <a:lnTo>
                  <a:pt x="136037" y="108829"/>
                </a:lnTo>
                <a:lnTo>
                  <a:pt x="194338" y="108829"/>
                </a:lnTo>
                <a:cubicBezTo>
                  <a:pt x="213675" y="108829"/>
                  <a:pt x="229319" y="124474"/>
                  <a:pt x="229319" y="143810"/>
                </a:cubicBezTo>
                <a:lnTo>
                  <a:pt x="229319" y="171018"/>
                </a:lnTo>
                <a:lnTo>
                  <a:pt x="233206" y="171018"/>
                </a:lnTo>
                <a:cubicBezTo>
                  <a:pt x="241805" y="171018"/>
                  <a:pt x="248753" y="177965"/>
                  <a:pt x="248753" y="186565"/>
                </a:cubicBezTo>
                <a:lnTo>
                  <a:pt x="248753" y="217659"/>
                </a:lnTo>
                <a:cubicBezTo>
                  <a:pt x="248753" y="226258"/>
                  <a:pt x="241805" y="233206"/>
                  <a:pt x="233206" y="233206"/>
                </a:cubicBezTo>
                <a:lnTo>
                  <a:pt x="202112" y="233206"/>
                </a:lnTo>
                <a:cubicBezTo>
                  <a:pt x="193512" y="233206"/>
                  <a:pt x="186565" y="226258"/>
                  <a:pt x="186565" y="217659"/>
                </a:cubicBezTo>
                <a:lnTo>
                  <a:pt x="186565" y="186565"/>
                </a:lnTo>
                <a:cubicBezTo>
                  <a:pt x="186565" y="177965"/>
                  <a:pt x="193512" y="171018"/>
                  <a:pt x="202112" y="171018"/>
                </a:cubicBezTo>
                <a:lnTo>
                  <a:pt x="205998" y="171018"/>
                </a:lnTo>
                <a:lnTo>
                  <a:pt x="205998" y="143810"/>
                </a:lnTo>
                <a:cubicBezTo>
                  <a:pt x="205998" y="137349"/>
                  <a:pt x="200800" y="132150"/>
                  <a:pt x="194338" y="132150"/>
                </a:cubicBezTo>
                <a:lnTo>
                  <a:pt x="136037" y="132150"/>
                </a:lnTo>
                <a:lnTo>
                  <a:pt x="136037" y="171018"/>
                </a:lnTo>
                <a:lnTo>
                  <a:pt x="139923" y="171018"/>
                </a:lnTo>
                <a:cubicBezTo>
                  <a:pt x="148523" y="171018"/>
                  <a:pt x="155471" y="177965"/>
                  <a:pt x="155471" y="186565"/>
                </a:cubicBezTo>
                <a:lnTo>
                  <a:pt x="155471" y="217659"/>
                </a:lnTo>
                <a:cubicBezTo>
                  <a:pt x="155471" y="226258"/>
                  <a:pt x="148523" y="233206"/>
                  <a:pt x="139923" y="233206"/>
                </a:cubicBezTo>
                <a:lnTo>
                  <a:pt x="108829" y="233206"/>
                </a:lnTo>
                <a:cubicBezTo>
                  <a:pt x="100230" y="233206"/>
                  <a:pt x="93282" y="226258"/>
                  <a:pt x="93282" y="217659"/>
                </a:cubicBezTo>
                <a:lnTo>
                  <a:pt x="93282" y="186565"/>
                </a:lnTo>
                <a:cubicBezTo>
                  <a:pt x="93282" y="177965"/>
                  <a:pt x="100230" y="171018"/>
                  <a:pt x="108829" y="171018"/>
                </a:cubicBezTo>
                <a:lnTo>
                  <a:pt x="112716" y="171018"/>
                </a:lnTo>
                <a:lnTo>
                  <a:pt x="112716" y="132150"/>
                </a:lnTo>
                <a:lnTo>
                  <a:pt x="54415" y="132150"/>
                </a:lnTo>
                <a:cubicBezTo>
                  <a:pt x="47953" y="132150"/>
                  <a:pt x="42754" y="137349"/>
                  <a:pt x="42754" y="143810"/>
                </a:cubicBezTo>
                <a:lnTo>
                  <a:pt x="42754" y="171018"/>
                </a:lnTo>
                <a:lnTo>
                  <a:pt x="46641" y="171018"/>
                </a:lnTo>
                <a:cubicBezTo>
                  <a:pt x="55241" y="171018"/>
                  <a:pt x="62188" y="177965"/>
                  <a:pt x="62188" y="186565"/>
                </a:cubicBezTo>
                <a:lnTo>
                  <a:pt x="62188" y="217659"/>
                </a:lnTo>
                <a:cubicBezTo>
                  <a:pt x="62188" y="226258"/>
                  <a:pt x="55241" y="233206"/>
                  <a:pt x="46641" y="233206"/>
                </a:cubicBezTo>
                <a:lnTo>
                  <a:pt x="15547" y="233206"/>
                </a:lnTo>
                <a:cubicBezTo>
                  <a:pt x="6948" y="233206"/>
                  <a:pt x="0" y="226258"/>
                  <a:pt x="0" y="217659"/>
                </a:cubicBezTo>
                <a:lnTo>
                  <a:pt x="0" y="186565"/>
                </a:lnTo>
                <a:cubicBezTo>
                  <a:pt x="0" y="177965"/>
                  <a:pt x="6948" y="171018"/>
                  <a:pt x="15547" y="171018"/>
                </a:cubicBezTo>
                <a:lnTo>
                  <a:pt x="19434" y="171018"/>
                </a:lnTo>
                <a:lnTo>
                  <a:pt x="19434" y="143810"/>
                </a:lnTo>
                <a:cubicBezTo>
                  <a:pt x="19434" y="124474"/>
                  <a:pt x="35078" y="108829"/>
                  <a:pt x="54415" y="108829"/>
                </a:cubicBezTo>
                <a:lnTo>
                  <a:pt x="112716" y="108829"/>
                </a:lnTo>
                <a:lnTo>
                  <a:pt x="112716" y="77735"/>
                </a:lnTo>
                <a:lnTo>
                  <a:pt x="108829" y="77735"/>
                </a:lnTo>
                <a:cubicBezTo>
                  <a:pt x="100230" y="77735"/>
                  <a:pt x="93282" y="70788"/>
                  <a:pt x="93282" y="62188"/>
                </a:cubicBezTo>
                <a:lnTo>
                  <a:pt x="93282" y="31094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451058" y="2048066"/>
            <a:ext cx="1343265" cy="3980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5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总体架构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04800" y="2703113"/>
            <a:ext cx="1194014" cy="497506"/>
          </a:xfrm>
          <a:custGeom>
            <a:avLst/>
            <a:gdLst/>
            <a:ahLst/>
            <a:cxnLst/>
            <a:rect l="l" t="t" r="r" b="b"/>
            <a:pathLst>
              <a:path w="1194014" h="497506">
                <a:moveTo>
                  <a:pt x="99501" y="0"/>
                </a:moveTo>
                <a:lnTo>
                  <a:pt x="1094513" y="0"/>
                </a:lnTo>
                <a:cubicBezTo>
                  <a:pt x="1149466" y="0"/>
                  <a:pt x="1194014" y="44548"/>
                  <a:pt x="1194014" y="99501"/>
                </a:cubicBezTo>
                <a:lnTo>
                  <a:pt x="1194014" y="398005"/>
                </a:lnTo>
                <a:cubicBezTo>
                  <a:pt x="1194014" y="452958"/>
                  <a:pt x="1149466" y="497506"/>
                  <a:pt x="1094513" y="497506"/>
                </a:cubicBezTo>
                <a:lnTo>
                  <a:pt x="99501" y="497506"/>
                </a:lnTo>
                <a:cubicBezTo>
                  <a:pt x="44585" y="497506"/>
                  <a:pt x="0" y="452921"/>
                  <a:pt x="0" y="398005"/>
                </a:cubicBezTo>
                <a:lnTo>
                  <a:pt x="0" y="99501"/>
                </a:lnTo>
                <a:cubicBezTo>
                  <a:pt x="0" y="44585"/>
                  <a:pt x="44585" y="0"/>
                  <a:pt x="99501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0" scaled="1"/>
          </a:gradFill>
        </p:spPr>
      </p:sp>
      <p:sp>
        <p:nvSpPr>
          <p:cNvPr id="10" name="Text 8"/>
          <p:cNvSpPr/>
          <p:nvPr/>
        </p:nvSpPr>
        <p:spPr>
          <a:xfrm>
            <a:off x="655049" y="2703113"/>
            <a:ext cx="1293515" cy="49750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交互层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052211" y="2698970"/>
            <a:ext cx="965990" cy="505798"/>
          </a:xfrm>
          <a:custGeom>
            <a:avLst/>
            <a:gdLst/>
            <a:ahLst/>
            <a:cxnLst/>
            <a:rect l="l" t="t" r="r" b="b"/>
            <a:pathLst>
              <a:path w="965990" h="505798">
                <a:moveTo>
                  <a:pt x="99500" y="0"/>
                </a:moveTo>
                <a:lnTo>
                  <a:pt x="866490" y="0"/>
                </a:lnTo>
                <a:cubicBezTo>
                  <a:pt x="921442" y="0"/>
                  <a:pt x="965990" y="44548"/>
                  <a:pt x="965990" y="99500"/>
                </a:cubicBezTo>
                <a:lnTo>
                  <a:pt x="965990" y="406297"/>
                </a:lnTo>
                <a:cubicBezTo>
                  <a:pt x="965990" y="461250"/>
                  <a:pt x="921442" y="505798"/>
                  <a:pt x="866490" y="505798"/>
                </a:cubicBezTo>
                <a:lnTo>
                  <a:pt x="99500" y="505798"/>
                </a:lnTo>
                <a:cubicBezTo>
                  <a:pt x="44548" y="505798"/>
                  <a:pt x="0" y="461250"/>
                  <a:pt x="0" y="406297"/>
                </a:cubicBezTo>
                <a:lnTo>
                  <a:pt x="0" y="99500"/>
                </a:lnTo>
                <a:cubicBezTo>
                  <a:pt x="0" y="44585"/>
                  <a:pt x="44585" y="0"/>
                  <a:pt x="99500" y="0"/>
                </a:cubicBezTo>
                <a:close/>
              </a:path>
            </a:pathLst>
          </a:custGeom>
          <a:solidFill>
            <a:srgbClr val="5E7CE8">
              <a:alpha val="10196"/>
            </a:srgbClr>
          </a:soli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048065" y="2694824"/>
            <a:ext cx="1057200" cy="497506"/>
          </a:xfrm>
          <a:prstGeom prst="rect">
            <a:avLst/>
          </a:prstGeom>
          <a:noFill/>
        </p:spPr>
        <p:txBody>
          <a:bodyPr wrap="square" lIns="149252" tIns="99501" rIns="149252" bIns="99501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Web UI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125347" y="2802615"/>
            <a:ext cx="223878" cy="2985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+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348836" y="2698970"/>
            <a:ext cx="1102804" cy="505798"/>
          </a:xfrm>
          <a:custGeom>
            <a:avLst/>
            <a:gdLst/>
            <a:ahLst/>
            <a:cxnLst/>
            <a:rect l="l" t="t" r="r" b="b"/>
            <a:pathLst>
              <a:path w="1102804" h="505798">
                <a:moveTo>
                  <a:pt x="99500" y="0"/>
                </a:moveTo>
                <a:lnTo>
                  <a:pt x="1003304" y="0"/>
                </a:lnTo>
                <a:cubicBezTo>
                  <a:pt x="1058257" y="0"/>
                  <a:pt x="1102804" y="44548"/>
                  <a:pt x="1102804" y="99500"/>
                </a:cubicBezTo>
                <a:lnTo>
                  <a:pt x="1102804" y="406297"/>
                </a:lnTo>
                <a:cubicBezTo>
                  <a:pt x="1102804" y="461250"/>
                  <a:pt x="1058257" y="505798"/>
                  <a:pt x="1003304" y="505798"/>
                </a:cubicBezTo>
                <a:lnTo>
                  <a:pt x="99500" y="505798"/>
                </a:lnTo>
                <a:cubicBezTo>
                  <a:pt x="44548" y="505798"/>
                  <a:pt x="0" y="461250"/>
                  <a:pt x="0" y="406297"/>
                </a:cubicBezTo>
                <a:lnTo>
                  <a:pt x="0" y="99500"/>
                </a:lnTo>
                <a:cubicBezTo>
                  <a:pt x="0" y="44585"/>
                  <a:pt x="44585" y="0"/>
                  <a:pt x="99500" y="0"/>
                </a:cubicBezTo>
                <a:close/>
              </a:path>
            </a:pathLst>
          </a:custGeom>
          <a:solidFill>
            <a:srgbClr val="5E7CE8">
              <a:alpha val="10196"/>
            </a:srgbClr>
          </a:soli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3344690" y="2694824"/>
            <a:ext cx="1194014" cy="497506"/>
          </a:xfrm>
          <a:prstGeom prst="rect">
            <a:avLst/>
          </a:prstGeom>
          <a:noFill/>
        </p:spPr>
        <p:txBody>
          <a:bodyPr wrap="square" lIns="149252" tIns="99501" rIns="149252" bIns="99501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邮件网关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04800" y="3316706"/>
            <a:ext cx="1194014" cy="497506"/>
          </a:xfrm>
          <a:custGeom>
            <a:avLst/>
            <a:gdLst/>
            <a:ahLst/>
            <a:cxnLst/>
            <a:rect l="l" t="t" r="r" b="b"/>
            <a:pathLst>
              <a:path w="1194014" h="497506">
                <a:moveTo>
                  <a:pt x="99501" y="0"/>
                </a:moveTo>
                <a:lnTo>
                  <a:pt x="1094513" y="0"/>
                </a:lnTo>
                <a:cubicBezTo>
                  <a:pt x="1149466" y="0"/>
                  <a:pt x="1194014" y="44548"/>
                  <a:pt x="1194014" y="99501"/>
                </a:cubicBezTo>
                <a:lnTo>
                  <a:pt x="1194014" y="398005"/>
                </a:lnTo>
                <a:cubicBezTo>
                  <a:pt x="1194014" y="452958"/>
                  <a:pt x="1149466" y="497506"/>
                  <a:pt x="1094513" y="497506"/>
                </a:cubicBezTo>
                <a:lnTo>
                  <a:pt x="99501" y="497506"/>
                </a:lnTo>
                <a:cubicBezTo>
                  <a:pt x="44585" y="497506"/>
                  <a:pt x="0" y="452921"/>
                  <a:pt x="0" y="398005"/>
                </a:cubicBezTo>
                <a:lnTo>
                  <a:pt x="0" y="99501"/>
                </a:lnTo>
                <a:cubicBezTo>
                  <a:pt x="0" y="44585"/>
                  <a:pt x="44585" y="0"/>
                  <a:pt x="99501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0" scaled="1"/>
          </a:gradFill>
        </p:spPr>
      </p:sp>
      <p:sp>
        <p:nvSpPr>
          <p:cNvPr id="17" name="Text 15"/>
          <p:cNvSpPr/>
          <p:nvPr/>
        </p:nvSpPr>
        <p:spPr>
          <a:xfrm>
            <a:off x="655049" y="3316706"/>
            <a:ext cx="1293515" cy="49750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控制层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2052211" y="3312559"/>
            <a:ext cx="1388870" cy="505798"/>
          </a:xfrm>
          <a:custGeom>
            <a:avLst/>
            <a:gdLst/>
            <a:ahLst/>
            <a:cxnLst/>
            <a:rect l="l" t="t" r="r" b="b"/>
            <a:pathLst>
              <a:path w="1388870" h="505798">
                <a:moveTo>
                  <a:pt x="99500" y="0"/>
                </a:moveTo>
                <a:lnTo>
                  <a:pt x="1289370" y="0"/>
                </a:lnTo>
                <a:cubicBezTo>
                  <a:pt x="1344322" y="0"/>
                  <a:pt x="1388870" y="44548"/>
                  <a:pt x="1388870" y="99500"/>
                </a:cubicBezTo>
                <a:lnTo>
                  <a:pt x="1388870" y="406297"/>
                </a:lnTo>
                <a:cubicBezTo>
                  <a:pt x="1388870" y="461250"/>
                  <a:pt x="1344322" y="505798"/>
                  <a:pt x="1289370" y="505798"/>
                </a:cubicBezTo>
                <a:lnTo>
                  <a:pt x="99500" y="505798"/>
                </a:lnTo>
                <a:cubicBezTo>
                  <a:pt x="44548" y="505798"/>
                  <a:pt x="0" y="461250"/>
                  <a:pt x="0" y="406297"/>
                </a:cubicBezTo>
                <a:lnTo>
                  <a:pt x="0" y="99500"/>
                </a:lnTo>
                <a:cubicBezTo>
                  <a:pt x="0" y="44585"/>
                  <a:pt x="44585" y="0"/>
                  <a:pt x="99500" y="0"/>
                </a:cubicBezTo>
                <a:close/>
              </a:path>
            </a:pathLst>
          </a:custGeom>
          <a:solidFill>
            <a:srgbClr val="4ADE80">
              <a:alpha val="10196"/>
            </a:srgbClr>
          </a:soli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2048065" y="3308413"/>
            <a:ext cx="1480080" cy="497506"/>
          </a:xfrm>
          <a:prstGeom prst="rect">
            <a:avLst/>
          </a:prstGeom>
          <a:noFill/>
        </p:spPr>
        <p:txBody>
          <a:bodyPr wrap="square" lIns="149252" tIns="99501" rIns="149252" bIns="99501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FastAPI后端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544858" y="3416207"/>
            <a:ext cx="223878" cy="2985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+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768347" y="3312559"/>
            <a:ext cx="1314244" cy="505798"/>
          </a:xfrm>
          <a:custGeom>
            <a:avLst/>
            <a:gdLst/>
            <a:ahLst/>
            <a:cxnLst/>
            <a:rect l="l" t="t" r="r" b="b"/>
            <a:pathLst>
              <a:path w="1314244" h="505798">
                <a:moveTo>
                  <a:pt x="99500" y="0"/>
                </a:moveTo>
                <a:lnTo>
                  <a:pt x="1214744" y="0"/>
                </a:lnTo>
                <a:cubicBezTo>
                  <a:pt x="1269696" y="0"/>
                  <a:pt x="1314244" y="44548"/>
                  <a:pt x="1314244" y="99500"/>
                </a:cubicBezTo>
                <a:lnTo>
                  <a:pt x="1314244" y="406297"/>
                </a:lnTo>
                <a:cubicBezTo>
                  <a:pt x="1314244" y="461250"/>
                  <a:pt x="1269696" y="505798"/>
                  <a:pt x="1214744" y="505798"/>
                </a:cubicBezTo>
                <a:lnTo>
                  <a:pt x="99500" y="505798"/>
                </a:lnTo>
                <a:cubicBezTo>
                  <a:pt x="44548" y="505798"/>
                  <a:pt x="0" y="461250"/>
                  <a:pt x="0" y="406297"/>
                </a:cubicBezTo>
                <a:lnTo>
                  <a:pt x="0" y="99500"/>
                </a:lnTo>
                <a:cubicBezTo>
                  <a:pt x="0" y="44585"/>
                  <a:pt x="44585" y="0"/>
                  <a:pt x="99500" y="0"/>
                </a:cubicBezTo>
                <a:close/>
              </a:path>
            </a:pathLst>
          </a:custGeom>
          <a:solidFill>
            <a:srgbClr val="4ADE80">
              <a:alpha val="10196"/>
            </a:srgbClr>
          </a:soli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3764201" y="3308413"/>
            <a:ext cx="1405454" cy="497506"/>
          </a:xfrm>
          <a:prstGeom prst="rect">
            <a:avLst/>
          </a:prstGeom>
          <a:noFill/>
        </p:spPr>
        <p:txBody>
          <a:bodyPr wrap="square" lIns="149252" tIns="99501" rIns="149252" bIns="99501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Control DB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04800" y="3930295"/>
            <a:ext cx="1194014" cy="497506"/>
          </a:xfrm>
          <a:custGeom>
            <a:avLst/>
            <a:gdLst/>
            <a:ahLst/>
            <a:cxnLst/>
            <a:rect l="l" t="t" r="r" b="b"/>
            <a:pathLst>
              <a:path w="1194014" h="497506">
                <a:moveTo>
                  <a:pt x="99501" y="0"/>
                </a:moveTo>
                <a:lnTo>
                  <a:pt x="1094513" y="0"/>
                </a:lnTo>
                <a:cubicBezTo>
                  <a:pt x="1149466" y="0"/>
                  <a:pt x="1194014" y="44548"/>
                  <a:pt x="1194014" y="99501"/>
                </a:cubicBezTo>
                <a:lnTo>
                  <a:pt x="1194014" y="398005"/>
                </a:lnTo>
                <a:cubicBezTo>
                  <a:pt x="1194014" y="452958"/>
                  <a:pt x="1149466" y="497506"/>
                  <a:pt x="1094513" y="497506"/>
                </a:cubicBezTo>
                <a:lnTo>
                  <a:pt x="99501" y="497506"/>
                </a:lnTo>
                <a:cubicBezTo>
                  <a:pt x="44585" y="497506"/>
                  <a:pt x="0" y="452921"/>
                  <a:pt x="0" y="398005"/>
                </a:cubicBezTo>
                <a:lnTo>
                  <a:pt x="0" y="99501"/>
                </a:lnTo>
                <a:cubicBezTo>
                  <a:pt x="0" y="44585"/>
                  <a:pt x="44585" y="0"/>
                  <a:pt x="99501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/>
              </a:gs>
              <a:gs pos="100000">
                <a:srgbClr val="5E7CE8"/>
              </a:gs>
            </a:gsLst>
            <a:lin ang="0" scaled="1"/>
          </a:gradFill>
        </p:spPr>
      </p:sp>
      <p:sp>
        <p:nvSpPr>
          <p:cNvPr id="24" name="Text 22"/>
          <p:cNvSpPr/>
          <p:nvPr/>
        </p:nvSpPr>
        <p:spPr>
          <a:xfrm>
            <a:off x="655049" y="3930295"/>
            <a:ext cx="1293515" cy="49750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同步层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2052211" y="3926148"/>
            <a:ext cx="1662498" cy="505798"/>
          </a:xfrm>
          <a:custGeom>
            <a:avLst/>
            <a:gdLst/>
            <a:ahLst/>
            <a:cxnLst/>
            <a:rect l="l" t="t" r="r" b="b"/>
            <a:pathLst>
              <a:path w="1662498" h="505798">
                <a:moveTo>
                  <a:pt x="99500" y="0"/>
                </a:moveTo>
                <a:lnTo>
                  <a:pt x="1562998" y="0"/>
                </a:lnTo>
                <a:cubicBezTo>
                  <a:pt x="1617950" y="0"/>
                  <a:pt x="1662498" y="44548"/>
                  <a:pt x="1662498" y="99500"/>
                </a:cubicBezTo>
                <a:lnTo>
                  <a:pt x="1662498" y="406297"/>
                </a:lnTo>
                <a:cubicBezTo>
                  <a:pt x="1662498" y="461250"/>
                  <a:pt x="1617950" y="505798"/>
                  <a:pt x="1562998" y="505798"/>
                </a:cubicBezTo>
                <a:lnTo>
                  <a:pt x="99500" y="505798"/>
                </a:lnTo>
                <a:cubicBezTo>
                  <a:pt x="44548" y="505798"/>
                  <a:pt x="0" y="461250"/>
                  <a:pt x="0" y="406297"/>
                </a:cubicBezTo>
                <a:lnTo>
                  <a:pt x="0" y="99500"/>
                </a:lnTo>
                <a:cubicBezTo>
                  <a:pt x="0" y="44585"/>
                  <a:pt x="44585" y="0"/>
                  <a:pt x="99500" y="0"/>
                </a:cubicBezTo>
                <a:close/>
              </a:path>
            </a:pathLst>
          </a:custGeom>
          <a:solidFill>
            <a:srgbClr val="9EC5FE">
              <a:alpha val="10196"/>
            </a:srgbClr>
          </a:soli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2048065" y="3922003"/>
            <a:ext cx="1753708" cy="497506"/>
          </a:xfrm>
          <a:prstGeom prst="rect">
            <a:avLst/>
          </a:prstGeom>
          <a:noFill/>
        </p:spPr>
        <p:txBody>
          <a:bodyPr wrap="square" lIns="149252" tIns="99501" rIns="149252" bIns="99501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Python Worker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819911" y="4029796"/>
            <a:ext cx="223878" cy="2985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+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043400" y="3926148"/>
            <a:ext cx="1227181" cy="505798"/>
          </a:xfrm>
          <a:custGeom>
            <a:avLst/>
            <a:gdLst/>
            <a:ahLst/>
            <a:cxnLst/>
            <a:rect l="l" t="t" r="r" b="b"/>
            <a:pathLst>
              <a:path w="1227181" h="505798">
                <a:moveTo>
                  <a:pt x="99500" y="0"/>
                </a:moveTo>
                <a:lnTo>
                  <a:pt x="1127680" y="0"/>
                </a:lnTo>
                <a:cubicBezTo>
                  <a:pt x="1182633" y="0"/>
                  <a:pt x="1227181" y="44548"/>
                  <a:pt x="1227181" y="99500"/>
                </a:cubicBezTo>
                <a:lnTo>
                  <a:pt x="1227181" y="406297"/>
                </a:lnTo>
                <a:cubicBezTo>
                  <a:pt x="1227181" y="461250"/>
                  <a:pt x="1182633" y="505798"/>
                  <a:pt x="1127680" y="505798"/>
                </a:cubicBezTo>
                <a:lnTo>
                  <a:pt x="99500" y="505798"/>
                </a:lnTo>
                <a:cubicBezTo>
                  <a:pt x="44548" y="505798"/>
                  <a:pt x="0" y="461250"/>
                  <a:pt x="0" y="406297"/>
                </a:cubicBezTo>
                <a:lnTo>
                  <a:pt x="0" y="99500"/>
                </a:lnTo>
                <a:cubicBezTo>
                  <a:pt x="0" y="44585"/>
                  <a:pt x="44585" y="0"/>
                  <a:pt x="99500" y="0"/>
                </a:cubicBezTo>
                <a:close/>
              </a:path>
            </a:pathLst>
          </a:custGeom>
          <a:solidFill>
            <a:srgbClr val="9EC5FE">
              <a:alpha val="10196"/>
            </a:srgbClr>
          </a:soli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4039255" y="3922003"/>
            <a:ext cx="1318390" cy="497506"/>
          </a:xfrm>
          <a:prstGeom prst="rect">
            <a:avLst/>
          </a:prstGeom>
          <a:noFill/>
        </p:spPr>
        <p:txBody>
          <a:bodyPr wrap="square" lIns="149252" tIns="99501" rIns="149252" bIns="99501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Replicator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04800" y="4543885"/>
            <a:ext cx="1194014" cy="497506"/>
          </a:xfrm>
          <a:custGeom>
            <a:avLst/>
            <a:gdLst/>
            <a:ahLst/>
            <a:cxnLst/>
            <a:rect l="l" t="t" r="r" b="b"/>
            <a:pathLst>
              <a:path w="1194014" h="497506">
                <a:moveTo>
                  <a:pt x="99501" y="0"/>
                </a:moveTo>
                <a:lnTo>
                  <a:pt x="1094513" y="0"/>
                </a:lnTo>
                <a:cubicBezTo>
                  <a:pt x="1149466" y="0"/>
                  <a:pt x="1194014" y="44548"/>
                  <a:pt x="1194014" y="99501"/>
                </a:cubicBezTo>
                <a:lnTo>
                  <a:pt x="1194014" y="398005"/>
                </a:lnTo>
                <a:cubicBezTo>
                  <a:pt x="1194014" y="452958"/>
                  <a:pt x="1149466" y="497506"/>
                  <a:pt x="1094513" y="497506"/>
                </a:cubicBezTo>
                <a:lnTo>
                  <a:pt x="99501" y="497506"/>
                </a:lnTo>
                <a:cubicBezTo>
                  <a:pt x="44585" y="497506"/>
                  <a:pt x="0" y="452921"/>
                  <a:pt x="0" y="398005"/>
                </a:cubicBezTo>
                <a:lnTo>
                  <a:pt x="0" y="99501"/>
                </a:lnTo>
                <a:cubicBezTo>
                  <a:pt x="0" y="44585"/>
                  <a:pt x="44585" y="0"/>
                  <a:pt x="99501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0" scaled="1"/>
          </a:gradFill>
        </p:spPr>
      </p:sp>
      <p:sp>
        <p:nvSpPr>
          <p:cNvPr id="31" name="Text 29"/>
          <p:cNvSpPr/>
          <p:nvPr/>
        </p:nvSpPr>
        <p:spPr>
          <a:xfrm>
            <a:off x="655049" y="4543885"/>
            <a:ext cx="1293515" cy="49750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数据层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2052211" y="4539741"/>
            <a:ext cx="965990" cy="505798"/>
          </a:xfrm>
          <a:custGeom>
            <a:avLst/>
            <a:gdLst/>
            <a:ahLst/>
            <a:cxnLst/>
            <a:rect l="l" t="t" r="r" b="b"/>
            <a:pathLst>
              <a:path w="965990" h="505798">
                <a:moveTo>
                  <a:pt x="99500" y="0"/>
                </a:moveTo>
                <a:lnTo>
                  <a:pt x="866490" y="0"/>
                </a:lnTo>
                <a:cubicBezTo>
                  <a:pt x="921442" y="0"/>
                  <a:pt x="965990" y="44548"/>
                  <a:pt x="965990" y="99500"/>
                </a:cubicBezTo>
                <a:lnTo>
                  <a:pt x="965990" y="406297"/>
                </a:lnTo>
                <a:cubicBezTo>
                  <a:pt x="965990" y="461250"/>
                  <a:pt x="921442" y="505798"/>
                  <a:pt x="866490" y="505798"/>
                </a:cubicBezTo>
                <a:lnTo>
                  <a:pt x="99500" y="505798"/>
                </a:lnTo>
                <a:cubicBezTo>
                  <a:pt x="44548" y="505798"/>
                  <a:pt x="0" y="461250"/>
                  <a:pt x="0" y="406297"/>
                </a:cubicBezTo>
                <a:lnTo>
                  <a:pt x="0" y="99500"/>
                </a:lnTo>
                <a:cubicBezTo>
                  <a:pt x="0" y="44585"/>
                  <a:pt x="44585" y="0"/>
                  <a:pt x="99500" y="0"/>
                </a:cubicBezTo>
                <a:close/>
              </a:path>
            </a:pathLst>
          </a:custGeom>
          <a:solidFill>
            <a:srgbClr val="5E7CE8">
              <a:alpha val="10196"/>
            </a:srgbClr>
          </a:soli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2048065" y="4535595"/>
            <a:ext cx="1057200" cy="497506"/>
          </a:xfrm>
          <a:prstGeom prst="rect">
            <a:avLst/>
          </a:prstGeom>
          <a:noFill/>
        </p:spPr>
        <p:txBody>
          <a:bodyPr wrap="square" lIns="149252" tIns="99501" rIns="149252" bIns="99501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MySQL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124051" y="4643386"/>
            <a:ext cx="223878" cy="2985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+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347540" y="4539741"/>
            <a:ext cx="1401308" cy="505798"/>
          </a:xfrm>
          <a:custGeom>
            <a:avLst/>
            <a:gdLst/>
            <a:ahLst/>
            <a:cxnLst/>
            <a:rect l="l" t="t" r="r" b="b"/>
            <a:pathLst>
              <a:path w="1401308" h="505798">
                <a:moveTo>
                  <a:pt x="99500" y="0"/>
                </a:moveTo>
                <a:lnTo>
                  <a:pt x="1301807" y="0"/>
                </a:lnTo>
                <a:cubicBezTo>
                  <a:pt x="1356760" y="0"/>
                  <a:pt x="1401308" y="44548"/>
                  <a:pt x="1401308" y="99500"/>
                </a:cubicBezTo>
                <a:lnTo>
                  <a:pt x="1401308" y="406297"/>
                </a:lnTo>
                <a:cubicBezTo>
                  <a:pt x="1401308" y="461250"/>
                  <a:pt x="1356760" y="505798"/>
                  <a:pt x="1301807" y="505798"/>
                </a:cubicBezTo>
                <a:lnTo>
                  <a:pt x="99500" y="505798"/>
                </a:lnTo>
                <a:cubicBezTo>
                  <a:pt x="44548" y="505798"/>
                  <a:pt x="0" y="461250"/>
                  <a:pt x="0" y="406297"/>
                </a:cubicBezTo>
                <a:lnTo>
                  <a:pt x="0" y="99500"/>
                </a:lnTo>
                <a:cubicBezTo>
                  <a:pt x="0" y="44585"/>
                  <a:pt x="44585" y="0"/>
                  <a:pt x="99500" y="0"/>
                </a:cubicBezTo>
                <a:close/>
              </a:path>
            </a:pathLst>
          </a:custGeom>
          <a:solidFill>
            <a:srgbClr val="5E7CE8">
              <a:alpha val="10196"/>
            </a:srgbClr>
          </a:soli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3343394" y="4535595"/>
            <a:ext cx="1492517" cy="497506"/>
          </a:xfrm>
          <a:prstGeom prst="rect">
            <a:avLst/>
          </a:prstGeom>
          <a:noFill/>
        </p:spPr>
        <p:txBody>
          <a:bodyPr wrap="square" lIns="149252" tIns="99501" rIns="149252" bIns="99501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848997" y="4643386"/>
            <a:ext cx="223878" cy="2985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+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072486" y="4539741"/>
            <a:ext cx="1339120" cy="505798"/>
          </a:xfrm>
          <a:custGeom>
            <a:avLst/>
            <a:gdLst/>
            <a:ahLst/>
            <a:cxnLst/>
            <a:rect l="l" t="t" r="r" b="b"/>
            <a:pathLst>
              <a:path w="1339120" h="505798">
                <a:moveTo>
                  <a:pt x="99500" y="0"/>
                </a:moveTo>
                <a:lnTo>
                  <a:pt x="1239619" y="0"/>
                </a:lnTo>
                <a:cubicBezTo>
                  <a:pt x="1294572" y="0"/>
                  <a:pt x="1339120" y="44548"/>
                  <a:pt x="1339120" y="99500"/>
                </a:cubicBezTo>
                <a:lnTo>
                  <a:pt x="1339120" y="406297"/>
                </a:lnTo>
                <a:cubicBezTo>
                  <a:pt x="1339120" y="461250"/>
                  <a:pt x="1294572" y="505798"/>
                  <a:pt x="1239619" y="505798"/>
                </a:cubicBezTo>
                <a:lnTo>
                  <a:pt x="99500" y="505798"/>
                </a:lnTo>
                <a:cubicBezTo>
                  <a:pt x="44548" y="505798"/>
                  <a:pt x="0" y="461250"/>
                  <a:pt x="0" y="406297"/>
                </a:cubicBezTo>
                <a:lnTo>
                  <a:pt x="0" y="99500"/>
                </a:lnTo>
                <a:cubicBezTo>
                  <a:pt x="0" y="44585"/>
                  <a:pt x="44585" y="0"/>
                  <a:pt x="99500" y="0"/>
                </a:cubicBezTo>
                <a:close/>
              </a:path>
            </a:pathLst>
          </a:custGeom>
          <a:solidFill>
            <a:srgbClr val="5E7CE8">
              <a:alpha val="10196"/>
            </a:srgbClr>
          </a:soli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5068340" y="4535595"/>
            <a:ext cx="1430329" cy="497506"/>
          </a:xfrm>
          <a:prstGeom prst="rect">
            <a:avLst/>
          </a:prstGeom>
          <a:noFill/>
        </p:spPr>
        <p:txBody>
          <a:bodyPr wrap="square" lIns="149252" tIns="99501" rIns="149252" bIns="99501" rtlCol="0" anchor="ctr"/>
          <a:lstStyle/>
          <a:p>
            <a:pPr>
              <a:lnSpc>
                <a:spcPct val="130000"/>
              </a:lnSpc>
            </a:pPr>
            <a:r>
              <a:rPr lang="en-US" sz="1565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SQL Server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741137" y="1741270"/>
            <a:ext cx="6007382" cy="3532291"/>
          </a:xfrm>
          <a:custGeom>
            <a:avLst/>
            <a:gdLst/>
            <a:ahLst/>
            <a:cxnLst/>
            <a:rect l="l" t="t" r="r" b="b"/>
            <a:pathLst>
              <a:path w="6007382" h="3532291">
                <a:moveTo>
                  <a:pt x="199009" y="0"/>
                </a:moveTo>
                <a:lnTo>
                  <a:pt x="5808373" y="0"/>
                </a:lnTo>
                <a:cubicBezTo>
                  <a:pt x="5918282" y="0"/>
                  <a:pt x="6007382" y="89099"/>
                  <a:pt x="6007382" y="199009"/>
                </a:cubicBezTo>
                <a:lnTo>
                  <a:pt x="6007382" y="3333281"/>
                </a:lnTo>
                <a:cubicBezTo>
                  <a:pt x="6007382" y="3443191"/>
                  <a:pt x="5918282" y="3532291"/>
                  <a:pt x="5808373" y="3532291"/>
                </a:cubicBezTo>
                <a:lnTo>
                  <a:pt x="199009" y="3532291"/>
                </a:lnTo>
                <a:cubicBezTo>
                  <a:pt x="89099" y="3532291"/>
                  <a:pt x="0" y="3443191"/>
                  <a:pt x="0" y="3333281"/>
                </a:cubicBezTo>
                <a:lnTo>
                  <a:pt x="0" y="199009"/>
                </a:lnTo>
                <a:cubicBezTo>
                  <a:pt x="0" y="89099"/>
                  <a:pt x="89099" y="0"/>
                  <a:pt x="199009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86565" dist="12437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1" name="Shape 39"/>
          <p:cNvSpPr/>
          <p:nvPr/>
        </p:nvSpPr>
        <p:spPr>
          <a:xfrm>
            <a:off x="9940139" y="1940272"/>
            <a:ext cx="597007" cy="597007"/>
          </a:xfrm>
          <a:custGeom>
            <a:avLst/>
            <a:gdLst/>
            <a:ahLst/>
            <a:cxnLst/>
            <a:rect l="l" t="t" r="r" b="b"/>
            <a:pathLst>
              <a:path w="597007" h="597007">
                <a:moveTo>
                  <a:pt x="149252" y="0"/>
                </a:moveTo>
                <a:lnTo>
                  <a:pt x="447755" y="0"/>
                </a:lnTo>
                <a:cubicBezTo>
                  <a:pt x="530185" y="0"/>
                  <a:pt x="597007" y="66822"/>
                  <a:pt x="597007" y="149252"/>
                </a:cubicBezTo>
                <a:lnTo>
                  <a:pt x="597007" y="447755"/>
                </a:lnTo>
                <a:cubicBezTo>
                  <a:pt x="597007" y="530185"/>
                  <a:pt x="530185" y="597007"/>
                  <a:pt x="447755" y="597007"/>
                </a:cubicBezTo>
                <a:lnTo>
                  <a:pt x="149252" y="597007"/>
                </a:lnTo>
                <a:cubicBezTo>
                  <a:pt x="66822" y="597007"/>
                  <a:pt x="0" y="530185"/>
                  <a:pt x="0" y="447755"/>
                </a:cubicBezTo>
                <a:lnTo>
                  <a:pt x="0" y="149252"/>
                </a:lnTo>
                <a:cubicBezTo>
                  <a:pt x="0" y="66822"/>
                  <a:pt x="66822" y="0"/>
                  <a:pt x="14925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42" name="Shape 40"/>
          <p:cNvSpPr/>
          <p:nvPr/>
        </p:nvSpPr>
        <p:spPr>
          <a:xfrm>
            <a:off x="10083172" y="2114399"/>
            <a:ext cx="310941" cy="248753"/>
          </a:xfrm>
          <a:custGeom>
            <a:avLst/>
            <a:gdLst/>
            <a:ahLst/>
            <a:cxnLst/>
            <a:rect l="l" t="t" r="r" b="b"/>
            <a:pathLst>
              <a:path w="310941" h="248753">
                <a:moveTo>
                  <a:pt x="169997" y="114805"/>
                </a:moveTo>
                <a:lnTo>
                  <a:pt x="137883" y="114805"/>
                </a:lnTo>
                <a:lnTo>
                  <a:pt x="137883" y="85946"/>
                </a:lnTo>
                <a:lnTo>
                  <a:pt x="169997" y="85946"/>
                </a:lnTo>
                <a:lnTo>
                  <a:pt x="169997" y="114805"/>
                </a:lnTo>
                <a:close/>
                <a:moveTo>
                  <a:pt x="169997" y="15547"/>
                </a:moveTo>
                <a:lnTo>
                  <a:pt x="137883" y="15547"/>
                </a:lnTo>
                <a:lnTo>
                  <a:pt x="137883" y="45038"/>
                </a:lnTo>
                <a:lnTo>
                  <a:pt x="169997" y="45038"/>
                </a:lnTo>
                <a:lnTo>
                  <a:pt x="169997" y="15547"/>
                </a:lnTo>
                <a:close/>
                <a:moveTo>
                  <a:pt x="207990" y="85897"/>
                </a:moveTo>
                <a:lnTo>
                  <a:pt x="175876" y="85897"/>
                </a:lnTo>
                <a:lnTo>
                  <a:pt x="175876" y="114757"/>
                </a:lnTo>
                <a:lnTo>
                  <a:pt x="207990" y="114757"/>
                </a:lnTo>
                <a:lnTo>
                  <a:pt x="207990" y="85897"/>
                </a:lnTo>
                <a:close/>
                <a:moveTo>
                  <a:pt x="132053" y="50868"/>
                </a:moveTo>
                <a:lnTo>
                  <a:pt x="99938" y="50868"/>
                </a:lnTo>
                <a:lnTo>
                  <a:pt x="99938" y="80067"/>
                </a:lnTo>
                <a:lnTo>
                  <a:pt x="132053" y="80067"/>
                </a:lnTo>
                <a:lnTo>
                  <a:pt x="132053" y="50868"/>
                </a:lnTo>
                <a:close/>
                <a:moveTo>
                  <a:pt x="169997" y="50868"/>
                </a:moveTo>
                <a:lnTo>
                  <a:pt x="137883" y="50868"/>
                </a:lnTo>
                <a:lnTo>
                  <a:pt x="137883" y="80067"/>
                </a:lnTo>
                <a:lnTo>
                  <a:pt x="169997" y="80067"/>
                </a:lnTo>
                <a:lnTo>
                  <a:pt x="169997" y="50868"/>
                </a:lnTo>
                <a:close/>
                <a:moveTo>
                  <a:pt x="304479" y="99453"/>
                </a:moveTo>
                <a:cubicBezTo>
                  <a:pt x="297483" y="94740"/>
                  <a:pt x="281353" y="93039"/>
                  <a:pt x="268964" y="95371"/>
                </a:cubicBezTo>
                <a:cubicBezTo>
                  <a:pt x="267361" y="83711"/>
                  <a:pt x="260850" y="73557"/>
                  <a:pt x="248996" y="64423"/>
                </a:cubicBezTo>
                <a:lnTo>
                  <a:pt x="242194" y="59905"/>
                </a:lnTo>
                <a:lnTo>
                  <a:pt x="237676" y="66707"/>
                </a:lnTo>
                <a:cubicBezTo>
                  <a:pt x="228736" y="80213"/>
                  <a:pt x="226307" y="102465"/>
                  <a:pt x="235878" y="117137"/>
                </a:cubicBezTo>
                <a:cubicBezTo>
                  <a:pt x="231651" y="119421"/>
                  <a:pt x="223343" y="122530"/>
                  <a:pt x="212363" y="122336"/>
                </a:cubicBezTo>
                <a:lnTo>
                  <a:pt x="1166" y="122336"/>
                </a:lnTo>
                <a:cubicBezTo>
                  <a:pt x="-3061" y="147017"/>
                  <a:pt x="3984" y="179083"/>
                  <a:pt x="22543" y="201091"/>
                </a:cubicBezTo>
                <a:cubicBezTo>
                  <a:pt x="40568" y="222420"/>
                  <a:pt x="67581" y="233254"/>
                  <a:pt x="102902" y="233254"/>
                </a:cubicBezTo>
                <a:cubicBezTo>
                  <a:pt x="179374" y="233254"/>
                  <a:pt x="235975" y="198031"/>
                  <a:pt x="262454" y="134045"/>
                </a:cubicBezTo>
                <a:cubicBezTo>
                  <a:pt x="272851" y="134239"/>
                  <a:pt x="295297" y="134093"/>
                  <a:pt x="306811" y="112085"/>
                </a:cubicBezTo>
                <a:cubicBezTo>
                  <a:pt x="307540" y="110870"/>
                  <a:pt x="310018" y="105671"/>
                  <a:pt x="310941" y="103777"/>
                </a:cubicBezTo>
                <a:lnTo>
                  <a:pt x="304479" y="99453"/>
                </a:lnTo>
                <a:close/>
                <a:moveTo>
                  <a:pt x="56164" y="85897"/>
                </a:moveTo>
                <a:lnTo>
                  <a:pt x="24098" y="85897"/>
                </a:lnTo>
                <a:lnTo>
                  <a:pt x="24098" y="114757"/>
                </a:lnTo>
                <a:lnTo>
                  <a:pt x="56212" y="114757"/>
                </a:lnTo>
                <a:lnTo>
                  <a:pt x="56212" y="85897"/>
                </a:lnTo>
                <a:lnTo>
                  <a:pt x="56164" y="85897"/>
                </a:lnTo>
                <a:close/>
                <a:moveTo>
                  <a:pt x="94108" y="85897"/>
                </a:moveTo>
                <a:lnTo>
                  <a:pt x="61994" y="85897"/>
                </a:lnTo>
                <a:lnTo>
                  <a:pt x="61994" y="114757"/>
                </a:lnTo>
                <a:lnTo>
                  <a:pt x="94108" y="114757"/>
                </a:lnTo>
                <a:lnTo>
                  <a:pt x="94108" y="85897"/>
                </a:lnTo>
                <a:close/>
                <a:moveTo>
                  <a:pt x="132053" y="85897"/>
                </a:moveTo>
                <a:lnTo>
                  <a:pt x="99938" y="85897"/>
                </a:lnTo>
                <a:lnTo>
                  <a:pt x="99938" y="114757"/>
                </a:lnTo>
                <a:lnTo>
                  <a:pt x="132053" y="114757"/>
                </a:lnTo>
                <a:lnTo>
                  <a:pt x="132053" y="85897"/>
                </a:lnTo>
                <a:close/>
                <a:moveTo>
                  <a:pt x="94108" y="50868"/>
                </a:moveTo>
                <a:lnTo>
                  <a:pt x="61994" y="50868"/>
                </a:lnTo>
                <a:lnTo>
                  <a:pt x="61994" y="80067"/>
                </a:lnTo>
                <a:lnTo>
                  <a:pt x="94108" y="80067"/>
                </a:lnTo>
                <a:lnTo>
                  <a:pt x="94108" y="5086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43" name="Text 41"/>
          <p:cNvSpPr/>
          <p:nvPr/>
        </p:nvSpPr>
        <p:spPr>
          <a:xfrm>
            <a:off x="10686398" y="2039774"/>
            <a:ext cx="1641769" cy="3980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5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容器化部署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940139" y="2686531"/>
            <a:ext cx="5708878" cy="6467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6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全系统基于 </a:t>
            </a:r>
            <a:r>
              <a:rPr lang="en-US" sz="15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Docker Compose</a:t>
            </a:r>
            <a:r>
              <a:rPr lang="en-US" sz="156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编排，实现一键启动和弹性扩展。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940139" y="3482540"/>
            <a:ext cx="2761157" cy="746259"/>
          </a:xfrm>
          <a:custGeom>
            <a:avLst/>
            <a:gdLst/>
            <a:ahLst/>
            <a:cxnLst/>
            <a:rect l="l" t="t" r="r" b="b"/>
            <a:pathLst>
              <a:path w="2761157" h="746259">
                <a:moveTo>
                  <a:pt x="99499" y="0"/>
                </a:moveTo>
                <a:lnTo>
                  <a:pt x="2661658" y="0"/>
                </a:lnTo>
                <a:cubicBezTo>
                  <a:pt x="2716610" y="0"/>
                  <a:pt x="2761157" y="44547"/>
                  <a:pt x="2761157" y="99499"/>
                </a:cubicBezTo>
                <a:lnTo>
                  <a:pt x="2761157" y="646760"/>
                </a:lnTo>
                <a:cubicBezTo>
                  <a:pt x="2761157" y="701712"/>
                  <a:pt x="2716610" y="746259"/>
                  <a:pt x="2661658" y="746259"/>
                </a:cubicBezTo>
                <a:lnTo>
                  <a:pt x="99499" y="746259"/>
                </a:lnTo>
                <a:cubicBezTo>
                  <a:pt x="44547" y="746259"/>
                  <a:pt x="0" y="701712"/>
                  <a:pt x="0" y="646760"/>
                </a:cubicBezTo>
                <a:lnTo>
                  <a:pt x="0" y="99499"/>
                </a:lnTo>
                <a:cubicBezTo>
                  <a:pt x="0" y="44547"/>
                  <a:pt x="44547" y="0"/>
                  <a:pt x="994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46" name="Shape 44"/>
          <p:cNvSpPr/>
          <p:nvPr/>
        </p:nvSpPr>
        <p:spPr>
          <a:xfrm>
            <a:off x="11224196" y="3598624"/>
            <a:ext cx="195893" cy="223878"/>
          </a:xfrm>
          <a:custGeom>
            <a:avLst/>
            <a:gdLst/>
            <a:ahLst/>
            <a:cxnLst/>
            <a:rect l="l" t="t" r="r" b="b"/>
            <a:pathLst>
              <a:path w="195893" h="223878">
                <a:moveTo>
                  <a:pt x="27985" y="13992"/>
                </a:moveTo>
                <a:cubicBezTo>
                  <a:pt x="12549" y="13992"/>
                  <a:pt x="0" y="26542"/>
                  <a:pt x="0" y="41977"/>
                </a:cubicBezTo>
                <a:lnTo>
                  <a:pt x="0" y="69962"/>
                </a:lnTo>
                <a:cubicBezTo>
                  <a:pt x="0" y="85397"/>
                  <a:pt x="12549" y="97946"/>
                  <a:pt x="27985" y="97946"/>
                </a:cubicBezTo>
                <a:lnTo>
                  <a:pt x="167908" y="97946"/>
                </a:lnTo>
                <a:cubicBezTo>
                  <a:pt x="183343" y="97946"/>
                  <a:pt x="195893" y="85397"/>
                  <a:pt x="195893" y="69962"/>
                </a:cubicBezTo>
                <a:lnTo>
                  <a:pt x="195893" y="41977"/>
                </a:lnTo>
                <a:cubicBezTo>
                  <a:pt x="195893" y="26542"/>
                  <a:pt x="183343" y="13992"/>
                  <a:pt x="167908" y="13992"/>
                </a:cubicBezTo>
                <a:lnTo>
                  <a:pt x="27985" y="13992"/>
                </a:lnTo>
                <a:close/>
                <a:moveTo>
                  <a:pt x="122433" y="45475"/>
                </a:moveTo>
                <a:cubicBezTo>
                  <a:pt x="128225" y="45475"/>
                  <a:pt x="132927" y="50177"/>
                  <a:pt x="132927" y="55969"/>
                </a:cubicBezTo>
                <a:cubicBezTo>
                  <a:pt x="132927" y="61761"/>
                  <a:pt x="128225" y="66464"/>
                  <a:pt x="122433" y="66464"/>
                </a:cubicBezTo>
                <a:cubicBezTo>
                  <a:pt x="116641" y="66464"/>
                  <a:pt x="111939" y="61761"/>
                  <a:pt x="111939" y="55969"/>
                </a:cubicBezTo>
                <a:cubicBezTo>
                  <a:pt x="111939" y="50177"/>
                  <a:pt x="116641" y="45475"/>
                  <a:pt x="122433" y="45475"/>
                </a:cubicBezTo>
                <a:close/>
                <a:moveTo>
                  <a:pt x="146920" y="55969"/>
                </a:moveTo>
                <a:cubicBezTo>
                  <a:pt x="146920" y="50177"/>
                  <a:pt x="151622" y="45475"/>
                  <a:pt x="157414" y="45475"/>
                </a:cubicBezTo>
                <a:cubicBezTo>
                  <a:pt x="163206" y="45475"/>
                  <a:pt x="167908" y="50177"/>
                  <a:pt x="167908" y="55969"/>
                </a:cubicBezTo>
                <a:cubicBezTo>
                  <a:pt x="167908" y="61761"/>
                  <a:pt x="163206" y="66464"/>
                  <a:pt x="157414" y="66464"/>
                </a:cubicBezTo>
                <a:cubicBezTo>
                  <a:pt x="151622" y="66464"/>
                  <a:pt x="146920" y="61761"/>
                  <a:pt x="146920" y="55969"/>
                </a:cubicBezTo>
                <a:close/>
                <a:moveTo>
                  <a:pt x="27985" y="125931"/>
                </a:moveTo>
                <a:cubicBezTo>
                  <a:pt x="12549" y="125931"/>
                  <a:pt x="0" y="138481"/>
                  <a:pt x="0" y="153916"/>
                </a:cubicBezTo>
                <a:lnTo>
                  <a:pt x="0" y="181901"/>
                </a:lnTo>
                <a:cubicBezTo>
                  <a:pt x="0" y="197336"/>
                  <a:pt x="12549" y="209885"/>
                  <a:pt x="27985" y="209885"/>
                </a:cubicBezTo>
                <a:lnTo>
                  <a:pt x="167908" y="209885"/>
                </a:lnTo>
                <a:cubicBezTo>
                  <a:pt x="183343" y="209885"/>
                  <a:pt x="195893" y="197336"/>
                  <a:pt x="195893" y="181901"/>
                </a:cubicBezTo>
                <a:lnTo>
                  <a:pt x="195893" y="153916"/>
                </a:lnTo>
                <a:cubicBezTo>
                  <a:pt x="195893" y="138481"/>
                  <a:pt x="183343" y="125931"/>
                  <a:pt x="167908" y="125931"/>
                </a:cubicBezTo>
                <a:lnTo>
                  <a:pt x="27985" y="125931"/>
                </a:lnTo>
                <a:close/>
                <a:moveTo>
                  <a:pt x="122433" y="157414"/>
                </a:moveTo>
                <a:cubicBezTo>
                  <a:pt x="128225" y="157414"/>
                  <a:pt x="132927" y="162116"/>
                  <a:pt x="132927" y="167908"/>
                </a:cubicBezTo>
                <a:cubicBezTo>
                  <a:pt x="132927" y="173700"/>
                  <a:pt x="128225" y="178402"/>
                  <a:pt x="122433" y="178402"/>
                </a:cubicBezTo>
                <a:cubicBezTo>
                  <a:pt x="116641" y="178402"/>
                  <a:pt x="111939" y="173700"/>
                  <a:pt x="111939" y="167908"/>
                </a:cubicBezTo>
                <a:cubicBezTo>
                  <a:pt x="111939" y="162116"/>
                  <a:pt x="116641" y="157414"/>
                  <a:pt x="122433" y="157414"/>
                </a:cubicBezTo>
                <a:close/>
                <a:moveTo>
                  <a:pt x="146920" y="167908"/>
                </a:moveTo>
                <a:cubicBezTo>
                  <a:pt x="146920" y="162116"/>
                  <a:pt x="151622" y="157414"/>
                  <a:pt x="157414" y="157414"/>
                </a:cubicBezTo>
                <a:cubicBezTo>
                  <a:pt x="163206" y="157414"/>
                  <a:pt x="167908" y="162116"/>
                  <a:pt x="167908" y="167908"/>
                </a:cubicBezTo>
                <a:cubicBezTo>
                  <a:pt x="167908" y="173700"/>
                  <a:pt x="163206" y="178402"/>
                  <a:pt x="157414" y="178402"/>
                </a:cubicBezTo>
                <a:cubicBezTo>
                  <a:pt x="151622" y="178402"/>
                  <a:pt x="146920" y="173700"/>
                  <a:pt x="146920" y="16790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47" name="Text 45"/>
          <p:cNvSpPr/>
          <p:nvPr/>
        </p:nvSpPr>
        <p:spPr>
          <a:xfrm>
            <a:off x="9996108" y="3880545"/>
            <a:ext cx="2649218" cy="2487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Backend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2797429" y="3482540"/>
            <a:ext cx="2761157" cy="746259"/>
          </a:xfrm>
          <a:custGeom>
            <a:avLst/>
            <a:gdLst/>
            <a:ahLst/>
            <a:cxnLst/>
            <a:rect l="l" t="t" r="r" b="b"/>
            <a:pathLst>
              <a:path w="2761157" h="746259">
                <a:moveTo>
                  <a:pt x="99499" y="0"/>
                </a:moveTo>
                <a:lnTo>
                  <a:pt x="2661658" y="0"/>
                </a:lnTo>
                <a:cubicBezTo>
                  <a:pt x="2716610" y="0"/>
                  <a:pt x="2761157" y="44547"/>
                  <a:pt x="2761157" y="99499"/>
                </a:cubicBezTo>
                <a:lnTo>
                  <a:pt x="2761157" y="646760"/>
                </a:lnTo>
                <a:cubicBezTo>
                  <a:pt x="2761157" y="701712"/>
                  <a:pt x="2716610" y="746259"/>
                  <a:pt x="2661658" y="746259"/>
                </a:cubicBezTo>
                <a:lnTo>
                  <a:pt x="99499" y="746259"/>
                </a:lnTo>
                <a:cubicBezTo>
                  <a:pt x="44547" y="746259"/>
                  <a:pt x="0" y="701712"/>
                  <a:pt x="0" y="646760"/>
                </a:cubicBezTo>
                <a:lnTo>
                  <a:pt x="0" y="99499"/>
                </a:lnTo>
                <a:cubicBezTo>
                  <a:pt x="0" y="44547"/>
                  <a:pt x="44547" y="0"/>
                  <a:pt x="994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49" name="Shape 47"/>
          <p:cNvSpPr/>
          <p:nvPr/>
        </p:nvSpPr>
        <p:spPr>
          <a:xfrm>
            <a:off x="14067494" y="3598624"/>
            <a:ext cx="223878" cy="223878"/>
          </a:xfrm>
          <a:custGeom>
            <a:avLst/>
            <a:gdLst/>
            <a:ahLst/>
            <a:cxnLst/>
            <a:rect l="l" t="t" r="r" b="b"/>
            <a:pathLst>
              <a:path w="223878" h="223878">
                <a:moveTo>
                  <a:pt x="85310" y="4154"/>
                </a:moveTo>
                <a:cubicBezTo>
                  <a:pt x="86621" y="-2317"/>
                  <a:pt x="92350" y="-6996"/>
                  <a:pt x="98996" y="-6996"/>
                </a:cubicBezTo>
                <a:lnTo>
                  <a:pt x="125144" y="-6996"/>
                </a:lnTo>
                <a:cubicBezTo>
                  <a:pt x="131790" y="-6996"/>
                  <a:pt x="137519" y="-2317"/>
                  <a:pt x="138830" y="4154"/>
                </a:cubicBezTo>
                <a:lnTo>
                  <a:pt x="145171" y="34762"/>
                </a:lnTo>
                <a:cubicBezTo>
                  <a:pt x="151336" y="37386"/>
                  <a:pt x="157108" y="40753"/>
                  <a:pt x="162355" y="44732"/>
                </a:cubicBezTo>
                <a:lnTo>
                  <a:pt x="192001" y="34893"/>
                </a:lnTo>
                <a:cubicBezTo>
                  <a:pt x="198298" y="32795"/>
                  <a:pt x="205207" y="35418"/>
                  <a:pt x="208530" y="41190"/>
                </a:cubicBezTo>
                <a:lnTo>
                  <a:pt x="221604" y="63840"/>
                </a:lnTo>
                <a:cubicBezTo>
                  <a:pt x="224927" y="69612"/>
                  <a:pt x="223746" y="76870"/>
                  <a:pt x="218762" y="81287"/>
                </a:cubicBezTo>
                <a:lnTo>
                  <a:pt x="195456" y="102013"/>
                </a:lnTo>
                <a:cubicBezTo>
                  <a:pt x="195849" y="105249"/>
                  <a:pt x="196024" y="108572"/>
                  <a:pt x="196024" y="111939"/>
                </a:cubicBezTo>
                <a:cubicBezTo>
                  <a:pt x="196024" y="115306"/>
                  <a:pt x="195805" y="118629"/>
                  <a:pt x="195456" y="121865"/>
                </a:cubicBezTo>
                <a:lnTo>
                  <a:pt x="218805" y="142635"/>
                </a:lnTo>
                <a:cubicBezTo>
                  <a:pt x="223790" y="147051"/>
                  <a:pt x="224927" y="154353"/>
                  <a:pt x="221648" y="160081"/>
                </a:cubicBezTo>
                <a:lnTo>
                  <a:pt x="208573" y="182731"/>
                </a:lnTo>
                <a:cubicBezTo>
                  <a:pt x="205250" y="188459"/>
                  <a:pt x="198342" y="191127"/>
                  <a:pt x="192045" y="189028"/>
                </a:cubicBezTo>
                <a:lnTo>
                  <a:pt x="162399" y="179190"/>
                </a:lnTo>
                <a:cubicBezTo>
                  <a:pt x="157108" y="183169"/>
                  <a:pt x="151336" y="186492"/>
                  <a:pt x="145214" y="189159"/>
                </a:cubicBezTo>
                <a:lnTo>
                  <a:pt x="138918" y="219724"/>
                </a:lnTo>
                <a:cubicBezTo>
                  <a:pt x="137562" y="226239"/>
                  <a:pt x="131834" y="230874"/>
                  <a:pt x="125232" y="230874"/>
                </a:cubicBezTo>
                <a:lnTo>
                  <a:pt x="99083" y="230874"/>
                </a:lnTo>
                <a:cubicBezTo>
                  <a:pt x="92437" y="230874"/>
                  <a:pt x="86709" y="226195"/>
                  <a:pt x="85397" y="219724"/>
                </a:cubicBezTo>
                <a:lnTo>
                  <a:pt x="79100" y="189159"/>
                </a:lnTo>
                <a:cubicBezTo>
                  <a:pt x="72935" y="186536"/>
                  <a:pt x="67207" y="183169"/>
                  <a:pt x="61916" y="179190"/>
                </a:cubicBezTo>
                <a:lnTo>
                  <a:pt x="32139" y="189028"/>
                </a:lnTo>
                <a:cubicBezTo>
                  <a:pt x="25842" y="191127"/>
                  <a:pt x="18933" y="188503"/>
                  <a:pt x="15610" y="182731"/>
                </a:cubicBezTo>
                <a:lnTo>
                  <a:pt x="2536" y="160081"/>
                </a:lnTo>
                <a:cubicBezTo>
                  <a:pt x="-787" y="154309"/>
                  <a:pt x="394" y="147051"/>
                  <a:pt x="5378" y="142635"/>
                </a:cubicBezTo>
                <a:lnTo>
                  <a:pt x="28728" y="121865"/>
                </a:lnTo>
                <a:cubicBezTo>
                  <a:pt x="28335" y="118629"/>
                  <a:pt x="28160" y="115306"/>
                  <a:pt x="28160" y="111939"/>
                </a:cubicBezTo>
                <a:cubicBezTo>
                  <a:pt x="28160" y="108572"/>
                  <a:pt x="28378" y="105249"/>
                  <a:pt x="28728" y="102013"/>
                </a:cubicBezTo>
                <a:lnTo>
                  <a:pt x="5378" y="81243"/>
                </a:lnTo>
                <a:cubicBezTo>
                  <a:pt x="394" y="76827"/>
                  <a:pt x="-743" y="69524"/>
                  <a:pt x="2536" y="63796"/>
                </a:cubicBezTo>
                <a:lnTo>
                  <a:pt x="15610" y="41146"/>
                </a:lnTo>
                <a:cubicBezTo>
                  <a:pt x="18933" y="35374"/>
                  <a:pt x="25842" y="32751"/>
                  <a:pt x="32139" y="34850"/>
                </a:cubicBezTo>
                <a:lnTo>
                  <a:pt x="61785" y="44688"/>
                </a:lnTo>
                <a:cubicBezTo>
                  <a:pt x="67076" y="40709"/>
                  <a:pt x="72848" y="37386"/>
                  <a:pt x="78969" y="34719"/>
                </a:cubicBezTo>
                <a:lnTo>
                  <a:pt x="85310" y="4154"/>
                </a:lnTo>
                <a:close/>
                <a:moveTo>
                  <a:pt x="112070" y="146920"/>
                </a:moveTo>
                <a:cubicBezTo>
                  <a:pt x="124567" y="146873"/>
                  <a:pt x="136091" y="140162"/>
                  <a:pt x="142299" y="129316"/>
                </a:cubicBezTo>
                <a:cubicBezTo>
                  <a:pt x="148507" y="118469"/>
                  <a:pt x="148457" y="105134"/>
                  <a:pt x="142168" y="94335"/>
                </a:cubicBezTo>
                <a:cubicBezTo>
                  <a:pt x="135878" y="83535"/>
                  <a:pt x="124305" y="76911"/>
                  <a:pt x="111808" y="76958"/>
                </a:cubicBezTo>
                <a:cubicBezTo>
                  <a:pt x="99310" y="77005"/>
                  <a:pt x="87787" y="83715"/>
                  <a:pt x="81579" y="94562"/>
                </a:cubicBezTo>
                <a:cubicBezTo>
                  <a:pt x="75371" y="105409"/>
                  <a:pt x="75421" y="118743"/>
                  <a:pt x="81710" y="129543"/>
                </a:cubicBezTo>
                <a:cubicBezTo>
                  <a:pt x="87999" y="140343"/>
                  <a:pt x="99573" y="146967"/>
                  <a:pt x="112070" y="14692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50" name="Text 48"/>
          <p:cNvSpPr/>
          <p:nvPr/>
        </p:nvSpPr>
        <p:spPr>
          <a:xfrm>
            <a:off x="12853398" y="3880545"/>
            <a:ext cx="2649218" cy="2487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Worker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9940139" y="4328300"/>
            <a:ext cx="2761157" cy="746259"/>
          </a:xfrm>
          <a:custGeom>
            <a:avLst/>
            <a:gdLst/>
            <a:ahLst/>
            <a:cxnLst/>
            <a:rect l="l" t="t" r="r" b="b"/>
            <a:pathLst>
              <a:path w="2761157" h="746259">
                <a:moveTo>
                  <a:pt x="99499" y="0"/>
                </a:moveTo>
                <a:lnTo>
                  <a:pt x="2661658" y="0"/>
                </a:lnTo>
                <a:cubicBezTo>
                  <a:pt x="2716610" y="0"/>
                  <a:pt x="2761157" y="44547"/>
                  <a:pt x="2761157" y="99499"/>
                </a:cubicBezTo>
                <a:lnTo>
                  <a:pt x="2761157" y="646760"/>
                </a:lnTo>
                <a:cubicBezTo>
                  <a:pt x="2761157" y="701712"/>
                  <a:pt x="2716610" y="746259"/>
                  <a:pt x="2661658" y="746259"/>
                </a:cubicBezTo>
                <a:lnTo>
                  <a:pt x="99499" y="746259"/>
                </a:lnTo>
                <a:cubicBezTo>
                  <a:pt x="44547" y="746259"/>
                  <a:pt x="0" y="701712"/>
                  <a:pt x="0" y="646760"/>
                </a:cubicBezTo>
                <a:lnTo>
                  <a:pt x="0" y="99499"/>
                </a:lnTo>
                <a:cubicBezTo>
                  <a:pt x="0" y="44547"/>
                  <a:pt x="44547" y="0"/>
                  <a:pt x="994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52" name="Shape 50"/>
          <p:cNvSpPr/>
          <p:nvPr/>
        </p:nvSpPr>
        <p:spPr>
          <a:xfrm>
            <a:off x="11224196" y="4444384"/>
            <a:ext cx="195893" cy="223878"/>
          </a:xfrm>
          <a:custGeom>
            <a:avLst/>
            <a:gdLst/>
            <a:ahLst/>
            <a:cxnLst/>
            <a:rect l="l" t="t" r="r" b="b"/>
            <a:pathLst>
              <a:path w="195893" h="223878">
                <a:moveTo>
                  <a:pt x="195893" y="89988"/>
                </a:moveTo>
                <a:cubicBezTo>
                  <a:pt x="189421" y="94273"/>
                  <a:pt x="181988" y="97728"/>
                  <a:pt x="174248" y="100483"/>
                </a:cubicBezTo>
                <a:cubicBezTo>
                  <a:pt x="153697" y="107829"/>
                  <a:pt x="126718" y="111939"/>
                  <a:pt x="97946" y="111939"/>
                </a:cubicBezTo>
                <a:cubicBezTo>
                  <a:pt x="69175" y="111939"/>
                  <a:pt x="42152" y="107785"/>
                  <a:pt x="21644" y="100483"/>
                </a:cubicBezTo>
                <a:cubicBezTo>
                  <a:pt x="13949" y="97728"/>
                  <a:pt x="6471" y="94273"/>
                  <a:pt x="0" y="89988"/>
                </a:cubicBezTo>
                <a:lnTo>
                  <a:pt x="0" y="125931"/>
                </a:lnTo>
                <a:cubicBezTo>
                  <a:pt x="0" y="145258"/>
                  <a:pt x="43857" y="160912"/>
                  <a:pt x="97946" y="160912"/>
                </a:cubicBezTo>
                <a:cubicBezTo>
                  <a:pt x="152036" y="160912"/>
                  <a:pt x="195893" y="145258"/>
                  <a:pt x="195893" y="125931"/>
                </a:cubicBezTo>
                <a:lnTo>
                  <a:pt x="195893" y="89988"/>
                </a:lnTo>
                <a:close/>
                <a:moveTo>
                  <a:pt x="195893" y="55969"/>
                </a:moveTo>
                <a:lnTo>
                  <a:pt x="195893" y="34981"/>
                </a:lnTo>
                <a:cubicBezTo>
                  <a:pt x="195893" y="15654"/>
                  <a:pt x="152036" y="0"/>
                  <a:pt x="97946" y="0"/>
                </a:cubicBezTo>
                <a:cubicBezTo>
                  <a:pt x="43857" y="0"/>
                  <a:pt x="0" y="15654"/>
                  <a:pt x="0" y="34981"/>
                </a:cubicBezTo>
                <a:lnTo>
                  <a:pt x="0" y="55969"/>
                </a:lnTo>
                <a:cubicBezTo>
                  <a:pt x="0" y="75296"/>
                  <a:pt x="43857" y="90950"/>
                  <a:pt x="97946" y="90950"/>
                </a:cubicBezTo>
                <a:cubicBezTo>
                  <a:pt x="152036" y="90950"/>
                  <a:pt x="195893" y="75296"/>
                  <a:pt x="195893" y="55969"/>
                </a:cubicBezTo>
                <a:close/>
                <a:moveTo>
                  <a:pt x="174248" y="170444"/>
                </a:moveTo>
                <a:cubicBezTo>
                  <a:pt x="153741" y="177747"/>
                  <a:pt x="126762" y="181901"/>
                  <a:pt x="97946" y="181901"/>
                </a:cubicBezTo>
                <a:cubicBezTo>
                  <a:pt x="69131" y="181901"/>
                  <a:pt x="42152" y="177747"/>
                  <a:pt x="21644" y="170444"/>
                </a:cubicBezTo>
                <a:cubicBezTo>
                  <a:pt x="13949" y="167690"/>
                  <a:pt x="6471" y="164235"/>
                  <a:pt x="0" y="159950"/>
                </a:cubicBezTo>
                <a:lnTo>
                  <a:pt x="0" y="188897"/>
                </a:lnTo>
                <a:cubicBezTo>
                  <a:pt x="0" y="208224"/>
                  <a:pt x="43857" y="223878"/>
                  <a:pt x="97946" y="223878"/>
                </a:cubicBezTo>
                <a:cubicBezTo>
                  <a:pt x="152036" y="223878"/>
                  <a:pt x="195893" y="208224"/>
                  <a:pt x="195893" y="188897"/>
                </a:cubicBezTo>
                <a:lnTo>
                  <a:pt x="195893" y="159950"/>
                </a:lnTo>
                <a:cubicBezTo>
                  <a:pt x="189421" y="164235"/>
                  <a:pt x="181988" y="167690"/>
                  <a:pt x="174248" y="170444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53" name="Text 51"/>
          <p:cNvSpPr/>
          <p:nvPr/>
        </p:nvSpPr>
        <p:spPr>
          <a:xfrm>
            <a:off x="9996108" y="4726305"/>
            <a:ext cx="2649218" cy="2487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DBs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12797429" y="4328300"/>
            <a:ext cx="2761157" cy="746259"/>
          </a:xfrm>
          <a:custGeom>
            <a:avLst/>
            <a:gdLst/>
            <a:ahLst/>
            <a:cxnLst/>
            <a:rect l="l" t="t" r="r" b="b"/>
            <a:pathLst>
              <a:path w="2761157" h="746259">
                <a:moveTo>
                  <a:pt x="99499" y="0"/>
                </a:moveTo>
                <a:lnTo>
                  <a:pt x="2661658" y="0"/>
                </a:lnTo>
                <a:cubicBezTo>
                  <a:pt x="2716610" y="0"/>
                  <a:pt x="2761157" y="44547"/>
                  <a:pt x="2761157" y="99499"/>
                </a:cubicBezTo>
                <a:lnTo>
                  <a:pt x="2761157" y="646760"/>
                </a:lnTo>
                <a:cubicBezTo>
                  <a:pt x="2761157" y="701712"/>
                  <a:pt x="2716610" y="746259"/>
                  <a:pt x="2661658" y="746259"/>
                </a:cubicBezTo>
                <a:lnTo>
                  <a:pt x="99499" y="746259"/>
                </a:lnTo>
                <a:cubicBezTo>
                  <a:pt x="44547" y="746259"/>
                  <a:pt x="0" y="701712"/>
                  <a:pt x="0" y="646760"/>
                </a:cubicBezTo>
                <a:lnTo>
                  <a:pt x="0" y="99499"/>
                </a:lnTo>
                <a:cubicBezTo>
                  <a:pt x="0" y="44547"/>
                  <a:pt x="44547" y="0"/>
                  <a:pt x="994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</p:spPr>
      </p:sp>
      <p:sp>
        <p:nvSpPr>
          <p:cNvPr id="55" name="Shape 53"/>
          <p:cNvSpPr/>
          <p:nvPr/>
        </p:nvSpPr>
        <p:spPr>
          <a:xfrm>
            <a:off x="14067494" y="4444384"/>
            <a:ext cx="223878" cy="223878"/>
          </a:xfrm>
          <a:custGeom>
            <a:avLst/>
            <a:gdLst/>
            <a:ahLst/>
            <a:cxnLst/>
            <a:rect l="l" t="t" r="r" b="b"/>
            <a:pathLst>
              <a:path w="223878" h="223878">
                <a:moveTo>
                  <a:pt x="20989" y="27985"/>
                </a:moveTo>
                <a:cubicBezTo>
                  <a:pt x="9401" y="27985"/>
                  <a:pt x="0" y="37386"/>
                  <a:pt x="0" y="48973"/>
                </a:cubicBezTo>
                <a:cubicBezTo>
                  <a:pt x="0" y="55576"/>
                  <a:pt x="3105" y="61785"/>
                  <a:pt x="8395" y="65764"/>
                </a:cubicBezTo>
                <a:lnTo>
                  <a:pt x="99346" y="133977"/>
                </a:lnTo>
                <a:cubicBezTo>
                  <a:pt x="106823" y="139574"/>
                  <a:pt x="117055" y="139574"/>
                  <a:pt x="124532" y="133977"/>
                </a:cubicBezTo>
                <a:lnTo>
                  <a:pt x="215482" y="65764"/>
                </a:lnTo>
                <a:cubicBezTo>
                  <a:pt x="220773" y="61785"/>
                  <a:pt x="223878" y="55576"/>
                  <a:pt x="223878" y="48973"/>
                </a:cubicBezTo>
                <a:cubicBezTo>
                  <a:pt x="223878" y="37386"/>
                  <a:pt x="214476" y="27985"/>
                  <a:pt x="202889" y="27985"/>
                </a:cubicBezTo>
                <a:lnTo>
                  <a:pt x="20989" y="27985"/>
                </a:lnTo>
                <a:close/>
                <a:moveTo>
                  <a:pt x="0" y="85703"/>
                </a:moveTo>
                <a:lnTo>
                  <a:pt x="0" y="167908"/>
                </a:lnTo>
                <a:cubicBezTo>
                  <a:pt x="0" y="183343"/>
                  <a:pt x="12549" y="195893"/>
                  <a:pt x="27985" y="195893"/>
                </a:cubicBezTo>
                <a:lnTo>
                  <a:pt x="195893" y="195893"/>
                </a:lnTo>
                <a:cubicBezTo>
                  <a:pt x="211328" y="195893"/>
                  <a:pt x="223878" y="183343"/>
                  <a:pt x="223878" y="167908"/>
                </a:cubicBezTo>
                <a:lnTo>
                  <a:pt x="223878" y="85703"/>
                </a:lnTo>
                <a:lnTo>
                  <a:pt x="137125" y="150768"/>
                </a:lnTo>
                <a:cubicBezTo>
                  <a:pt x="122214" y="161961"/>
                  <a:pt x="101663" y="161961"/>
                  <a:pt x="86753" y="150768"/>
                </a:cubicBezTo>
                <a:lnTo>
                  <a:pt x="0" y="85703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56" name="Text 54"/>
          <p:cNvSpPr/>
          <p:nvPr/>
        </p:nvSpPr>
        <p:spPr>
          <a:xfrm>
            <a:off x="12853398" y="4726305"/>
            <a:ext cx="2649218" cy="2487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MailHog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501652" y="5426958"/>
            <a:ext cx="15244405" cy="3204766"/>
          </a:xfrm>
          <a:custGeom>
            <a:avLst/>
            <a:gdLst/>
            <a:ahLst/>
            <a:cxnLst/>
            <a:rect l="l" t="t" r="r" b="b"/>
            <a:pathLst>
              <a:path w="15244405" h="3204766">
                <a:moveTo>
                  <a:pt x="199016" y="0"/>
                </a:moveTo>
                <a:lnTo>
                  <a:pt x="15045389" y="0"/>
                </a:lnTo>
                <a:cubicBezTo>
                  <a:pt x="15155303" y="0"/>
                  <a:pt x="15244405" y="89102"/>
                  <a:pt x="15244405" y="199016"/>
                </a:cubicBezTo>
                <a:lnTo>
                  <a:pt x="15244405" y="3005750"/>
                </a:lnTo>
                <a:cubicBezTo>
                  <a:pt x="15244405" y="3115664"/>
                  <a:pt x="15155303" y="3204766"/>
                  <a:pt x="15045389" y="3204766"/>
                </a:cubicBezTo>
                <a:lnTo>
                  <a:pt x="199016" y="3204766"/>
                </a:lnTo>
                <a:cubicBezTo>
                  <a:pt x="89102" y="3204766"/>
                  <a:pt x="0" y="3115664"/>
                  <a:pt x="0" y="3005750"/>
                </a:cubicBezTo>
                <a:lnTo>
                  <a:pt x="0" y="199016"/>
                </a:lnTo>
                <a:cubicBezTo>
                  <a:pt x="0" y="89176"/>
                  <a:pt x="89176" y="0"/>
                  <a:pt x="199016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86565" dist="12437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8" name="Shape 56"/>
          <p:cNvSpPr/>
          <p:nvPr/>
        </p:nvSpPr>
        <p:spPr>
          <a:xfrm>
            <a:off x="704800" y="5630108"/>
            <a:ext cx="597007" cy="597007"/>
          </a:xfrm>
          <a:custGeom>
            <a:avLst/>
            <a:gdLst/>
            <a:ahLst/>
            <a:cxnLst/>
            <a:rect l="l" t="t" r="r" b="b"/>
            <a:pathLst>
              <a:path w="597007" h="597007">
                <a:moveTo>
                  <a:pt x="149252" y="0"/>
                </a:moveTo>
                <a:lnTo>
                  <a:pt x="447755" y="0"/>
                </a:lnTo>
                <a:cubicBezTo>
                  <a:pt x="530185" y="0"/>
                  <a:pt x="597007" y="66822"/>
                  <a:pt x="597007" y="149252"/>
                </a:cubicBezTo>
                <a:lnTo>
                  <a:pt x="597007" y="447755"/>
                </a:lnTo>
                <a:cubicBezTo>
                  <a:pt x="597007" y="530185"/>
                  <a:pt x="530185" y="597007"/>
                  <a:pt x="447755" y="597007"/>
                </a:cubicBezTo>
                <a:lnTo>
                  <a:pt x="149252" y="597007"/>
                </a:lnTo>
                <a:cubicBezTo>
                  <a:pt x="66822" y="597007"/>
                  <a:pt x="0" y="530185"/>
                  <a:pt x="0" y="447755"/>
                </a:cubicBezTo>
                <a:lnTo>
                  <a:pt x="0" y="149252"/>
                </a:lnTo>
                <a:cubicBezTo>
                  <a:pt x="0" y="66822"/>
                  <a:pt x="66822" y="0"/>
                  <a:pt x="149252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</p:spPr>
      </p:sp>
      <p:sp>
        <p:nvSpPr>
          <p:cNvPr id="59" name="Shape 57"/>
          <p:cNvSpPr/>
          <p:nvPr/>
        </p:nvSpPr>
        <p:spPr>
          <a:xfrm>
            <a:off x="878927" y="5804235"/>
            <a:ext cx="248753" cy="248753"/>
          </a:xfrm>
          <a:custGeom>
            <a:avLst/>
            <a:gdLst/>
            <a:ahLst/>
            <a:cxnLst/>
            <a:rect l="l" t="t" r="r" b="b"/>
            <a:pathLst>
              <a:path w="248753" h="248753">
                <a:moveTo>
                  <a:pt x="0" y="38868"/>
                </a:moveTo>
                <a:cubicBezTo>
                  <a:pt x="0" y="25993"/>
                  <a:pt x="10446" y="15547"/>
                  <a:pt x="23321" y="15547"/>
                </a:cubicBezTo>
                <a:lnTo>
                  <a:pt x="69962" y="15547"/>
                </a:lnTo>
                <a:cubicBezTo>
                  <a:pt x="82837" y="15547"/>
                  <a:pt x="93282" y="25993"/>
                  <a:pt x="93282" y="38868"/>
                </a:cubicBezTo>
                <a:lnTo>
                  <a:pt x="93282" y="46641"/>
                </a:lnTo>
                <a:lnTo>
                  <a:pt x="155471" y="46641"/>
                </a:lnTo>
                <a:lnTo>
                  <a:pt x="155471" y="38868"/>
                </a:lnTo>
                <a:cubicBezTo>
                  <a:pt x="155471" y="25993"/>
                  <a:pt x="165916" y="15547"/>
                  <a:pt x="178791" y="15547"/>
                </a:cubicBezTo>
                <a:lnTo>
                  <a:pt x="225432" y="15547"/>
                </a:lnTo>
                <a:cubicBezTo>
                  <a:pt x="238307" y="15547"/>
                  <a:pt x="248753" y="25993"/>
                  <a:pt x="248753" y="38868"/>
                </a:cubicBezTo>
                <a:lnTo>
                  <a:pt x="248753" y="85509"/>
                </a:lnTo>
                <a:cubicBezTo>
                  <a:pt x="248753" y="98384"/>
                  <a:pt x="238307" y="108829"/>
                  <a:pt x="225432" y="108829"/>
                </a:cubicBezTo>
                <a:lnTo>
                  <a:pt x="178791" y="108829"/>
                </a:lnTo>
                <a:cubicBezTo>
                  <a:pt x="165916" y="108829"/>
                  <a:pt x="155471" y="98384"/>
                  <a:pt x="155471" y="85509"/>
                </a:cubicBezTo>
                <a:lnTo>
                  <a:pt x="155471" y="77735"/>
                </a:lnTo>
                <a:lnTo>
                  <a:pt x="93282" y="77735"/>
                </a:lnTo>
                <a:lnTo>
                  <a:pt x="93282" y="85509"/>
                </a:lnTo>
                <a:cubicBezTo>
                  <a:pt x="93282" y="89055"/>
                  <a:pt x="92456" y="92456"/>
                  <a:pt x="91047" y="95469"/>
                </a:cubicBezTo>
                <a:lnTo>
                  <a:pt x="124376" y="139923"/>
                </a:lnTo>
                <a:lnTo>
                  <a:pt x="163244" y="139923"/>
                </a:lnTo>
                <a:cubicBezTo>
                  <a:pt x="176119" y="139923"/>
                  <a:pt x="186565" y="150369"/>
                  <a:pt x="186565" y="163244"/>
                </a:cubicBezTo>
                <a:lnTo>
                  <a:pt x="186565" y="209885"/>
                </a:lnTo>
                <a:cubicBezTo>
                  <a:pt x="186565" y="222760"/>
                  <a:pt x="176119" y="233206"/>
                  <a:pt x="163244" y="233206"/>
                </a:cubicBezTo>
                <a:lnTo>
                  <a:pt x="116603" y="233206"/>
                </a:lnTo>
                <a:cubicBezTo>
                  <a:pt x="103728" y="233206"/>
                  <a:pt x="93282" y="222760"/>
                  <a:pt x="93282" y="209885"/>
                </a:cubicBezTo>
                <a:lnTo>
                  <a:pt x="93282" y="163244"/>
                </a:lnTo>
                <a:cubicBezTo>
                  <a:pt x="93282" y="159697"/>
                  <a:pt x="94108" y="156296"/>
                  <a:pt x="95517" y="153284"/>
                </a:cubicBezTo>
                <a:lnTo>
                  <a:pt x="62188" y="108829"/>
                </a:lnTo>
                <a:lnTo>
                  <a:pt x="23321" y="108829"/>
                </a:lnTo>
                <a:cubicBezTo>
                  <a:pt x="10446" y="108829"/>
                  <a:pt x="0" y="98384"/>
                  <a:pt x="0" y="85509"/>
                </a:cubicBezTo>
                <a:lnTo>
                  <a:pt x="0" y="3886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60" name="Text 58"/>
          <p:cNvSpPr/>
          <p:nvPr/>
        </p:nvSpPr>
        <p:spPr>
          <a:xfrm>
            <a:off x="1451058" y="5729609"/>
            <a:ext cx="1940272" cy="3980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5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关键流程设计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708946" y="6380512"/>
            <a:ext cx="4809222" cy="2048065"/>
          </a:xfrm>
          <a:custGeom>
            <a:avLst/>
            <a:gdLst/>
            <a:ahLst/>
            <a:cxnLst/>
            <a:rect l="l" t="t" r="r" b="b"/>
            <a:pathLst>
              <a:path w="4809222" h="2048065">
                <a:moveTo>
                  <a:pt x="149243" y="0"/>
                </a:moveTo>
                <a:lnTo>
                  <a:pt x="4659980" y="0"/>
                </a:lnTo>
                <a:cubicBezTo>
                  <a:pt x="4742404" y="0"/>
                  <a:pt x="4809222" y="66818"/>
                  <a:pt x="4809222" y="149243"/>
                </a:cubicBezTo>
                <a:lnTo>
                  <a:pt x="4809222" y="1898823"/>
                </a:lnTo>
                <a:cubicBezTo>
                  <a:pt x="4809222" y="1981247"/>
                  <a:pt x="4742404" y="2048065"/>
                  <a:pt x="4659980" y="2048065"/>
                </a:cubicBezTo>
                <a:lnTo>
                  <a:pt x="149243" y="2048065"/>
                </a:lnTo>
                <a:cubicBezTo>
                  <a:pt x="66818" y="2048065"/>
                  <a:pt x="0" y="1981247"/>
                  <a:pt x="0" y="1898823"/>
                </a:cubicBezTo>
                <a:lnTo>
                  <a:pt x="0" y="149243"/>
                </a:lnTo>
                <a:cubicBezTo>
                  <a:pt x="0" y="66873"/>
                  <a:pt x="66873" y="0"/>
                  <a:pt x="149243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270000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62" name="Shape 60"/>
          <p:cNvSpPr/>
          <p:nvPr/>
        </p:nvSpPr>
        <p:spPr>
          <a:xfrm>
            <a:off x="912094" y="6583658"/>
            <a:ext cx="497506" cy="497506"/>
          </a:xfrm>
          <a:custGeom>
            <a:avLst/>
            <a:gdLst/>
            <a:ahLst/>
            <a:cxnLst/>
            <a:rect l="l" t="t" r="r" b="b"/>
            <a:pathLst>
              <a:path w="497506" h="497506">
                <a:moveTo>
                  <a:pt x="248753" y="0"/>
                </a:moveTo>
                <a:lnTo>
                  <a:pt x="248753" y="0"/>
                </a:lnTo>
                <a:cubicBezTo>
                  <a:pt x="386043" y="0"/>
                  <a:pt x="497506" y="111462"/>
                  <a:pt x="497506" y="248753"/>
                </a:cubicBezTo>
                <a:lnTo>
                  <a:pt x="497506" y="248753"/>
                </a:lnTo>
                <a:cubicBezTo>
                  <a:pt x="497506" y="386043"/>
                  <a:pt x="386043" y="497506"/>
                  <a:pt x="248753" y="497506"/>
                </a:cubicBezTo>
                <a:lnTo>
                  <a:pt x="248753" y="497506"/>
                </a:lnTo>
                <a:cubicBezTo>
                  <a:pt x="111462" y="497506"/>
                  <a:pt x="0" y="386043"/>
                  <a:pt x="0" y="248753"/>
                </a:cubicBezTo>
                <a:lnTo>
                  <a:pt x="0" y="248753"/>
                </a:lnTo>
                <a:cubicBezTo>
                  <a:pt x="0" y="111462"/>
                  <a:pt x="111462" y="0"/>
                  <a:pt x="248753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63" name="Text 61"/>
          <p:cNvSpPr/>
          <p:nvPr/>
        </p:nvSpPr>
        <p:spPr>
          <a:xfrm>
            <a:off x="856124" y="6583658"/>
            <a:ext cx="609445" cy="49750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558851" y="6658284"/>
            <a:ext cx="1119388" cy="34825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6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变更捕获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912094" y="7230416"/>
            <a:ext cx="4502427" cy="6467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数据库触发器监听INSERT/UPDATE事件，将变更数据序列化为JSON格式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936969" y="8013987"/>
            <a:ext cx="174127" cy="174127"/>
          </a:xfrm>
          <a:custGeom>
            <a:avLst/>
            <a:gdLst/>
            <a:ahLst/>
            <a:cxnLst/>
            <a:rect l="l" t="t" r="r" b="b"/>
            <a:pathLst>
              <a:path w="174127" h="174127">
                <a:moveTo>
                  <a:pt x="170930" y="94750"/>
                </a:moveTo>
                <a:cubicBezTo>
                  <a:pt x="175181" y="90498"/>
                  <a:pt x="175181" y="83595"/>
                  <a:pt x="170930" y="79343"/>
                </a:cubicBezTo>
                <a:lnTo>
                  <a:pt x="116515" y="24929"/>
                </a:lnTo>
                <a:cubicBezTo>
                  <a:pt x="112264" y="20678"/>
                  <a:pt x="105360" y="20678"/>
                  <a:pt x="101109" y="24929"/>
                </a:cubicBezTo>
                <a:cubicBezTo>
                  <a:pt x="96858" y="29180"/>
                  <a:pt x="96858" y="36084"/>
                  <a:pt x="101109" y="40335"/>
                </a:cubicBezTo>
                <a:lnTo>
                  <a:pt x="136955" y="76181"/>
                </a:lnTo>
                <a:lnTo>
                  <a:pt x="10883" y="76181"/>
                </a:lnTo>
                <a:cubicBezTo>
                  <a:pt x="4863" y="76181"/>
                  <a:pt x="0" y="81044"/>
                  <a:pt x="0" y="87064"/>
                </a:cubicBezTo>
                <a:cubicBezTo>
                  <a:pt x="0" y="93083"/>
                  <a:pt x="4863" y="97946"/>
                  <a:pt x="10883" y="97946"/>
                </a:cubicBezTo>
                <a:lnTo>
                  <a:pt x="136955" y="97946"/>
                </a:lnTo>
                <a:lnTo>
                  <a:pt x="101109" y="133792"/>
                </a:lnTo>
                <a:cubicBezTo>
                  <a:pt x="96858" y="138043"/>
                  <a:pt x="96858" y="144947"/>
                  <a:pt x="101109" y="149198"/>
                </a:cubicBezTo>
                <a:cubicBezTo>
                  <a:pt x="105360" y="153449"/>
                  <a:pt x="112264" y="153449"/>
                  <a:pt x="116515" y="149198"/>
                </a:cubicBezTo>
                <a:lnTo>
                  <a:pt x="170930" y="94784"/>
                </a:lnTo>
                <a:close/>
              </a:path>
            </a:pathLst>
          </a:custGeom>
          <a:solidFill>
            <a:srgbClr val="5E7CE8"/>
          </a:solidFill>
        </p:spPr>
      </p:sp>
      <p:sp>
        <p:nvSpPr>
          <p:cNvPr id="67" name="Text 65"/>
          <p:cNvSpPr/>
          <p:nvPr/>
        </p:nvSpPr>
        <p:spPr>
          <a:xfrm>
            <a:off x="1229254" y="7976674"/>
            <a:ext cx="1629331" cy="2487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5E7CE8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写入 change_log 表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5722612" y="6380512"/>
            <a:ext cx="4809222" cy="2048065"/>
          </a:xfrm>
          <a:custGeom>
            <a:avLst/>
            <a:gdLst/>
            <a:ahLst/>
            <a:cxnLst/>
            <a:rect l="l" t="t" r="r" b="b"/>
            <a:pathLst>
              <a:path w="4809222" h="2048065">
                <a:moveTo>
                  <a:pt x="149243" y="0"/>
                </a:moveTo>
                <a:lnTo>
                  <a:pt x="4659980" y="0"/>
                </a:lnTo>
                <a:cubicBezTo>
                  <a:pt x="4742404" y="0"/>
                  <a:pt x="4809222" y="66818"/>
                  <a:pt x="4809222" y="149243"/>
                </a:cubicBezTo>
                <a:lnTo>
                  <a:pt x="4809222" y="1898823"/>
                </a:lnTo>
                <a:cubicBezTo>
                  <a:pt x="4809222" y="1981247"/>
                  <a:pt x="4742404" y="2048065"/>
                  <a:pt x="4659980" y="2048065"/>
                </a:cubicBezTo>
                <a:lnTo>
                  <a:pt x="149243" y="2048065"/>
                </a:lnTo>
                <a:cubicBezTo>
                  <a:pt x="66818" y="2048065"/>
                  <a:pt x="0" y="1981247"/>
                  <a:pt x="0" y="1898823"/>
                </a:cubicBezTo>
                <a:lnTo>
                  <a:pt x="0" y="149243"/>
                </a:lnTo>
                <a:cubicBezTo>
                  <a:pt x="0" y="66873"/>
                  <a:pt x="66873" y="0"/>
                  <a:pt x="149243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270000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5925760" y="6583658"/>
            <a:ext cx="497506" cy="497506"/>
          </a:xfrm>
          <a:custGeom>
            <a:avLst/>
            <a:gdLst/>
            <a:ahLst/>
            <a:cxnLst/>
            <a:rect l="l" t="t" r="r" b="b"/>
            <a:pathLst>
              <a:path w="497506" h="497506">
                <a:moveTo>
                  <a:pt x="248753" y="0"/>
                </a:moveTo>
                <a:lnTo>
                  <a:pt x="248753" y="0"/>
                </a:lnTo>
                <a:cubicBezTo>
                  <a:pt x="386043" y="0"/>
                  <a:pt x="497506" y="111462"/>
                  <a:pt x="497506" y="248753"/>
                </a:cubicBezTo>
                <a:lnTo>
                  <a:pt x="497506" y="248753"/>
                </a:lnTo>
                <a:cubicBezTo>
                  <a:pt x="497506" y="386043"/>
                  <a:pt x="386043" y="497506"/>
                  <a:pt x="248753" y="497506"/>
                </a:cubicBezTo>
                <a:lnTo>
                  <a:pt x="248753" y="497506"/>
                </a:lnTo>
                <a:cubicBezTo>
                  <a:pt x="111462" y="497506"/>
                  <a:pt x="0" y="386043"/>
                  <a:pt x="0" y="248753"/>
                </a:cubicBezTo>
                <a:lnTo>
                  <a:pt x="0" y="248753"/>
                </a:lnTo>
                <a:cubicBezTo>
                  <a:pt x="0" y="111462"/>
                  <a:pt x="111462" y="0"/>
                  <a:pt x="248753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70" name="Text 68"/>
          <p:cNvSpPr/>
          <p:nvPr/>
        </p:nvSpPr>
        <p:spPr>
          <a:xfrm>
            <a:off x="5869790" y="6583658"/>
            <a:ext cx="609445" cy="49750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6572517" y="6658284"/>
            <a:ext cx="1119388" cy="34825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6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同步分发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5925760" y="7230416"/>
            <a:ext cx="4502427" cy="6467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Worker进程轮询change_log表，Replicator组件将变更分发到目标数据库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5950635" y="8013987"/>
            <a:ext cx="174127" cy="174127"/>
          </a:xfrm>
          <a:custGeom>
            <a:avLst/>
            <a:gdLst/>
            <a:ahLst/>
            <a:cxnLst/>
            <a:rect l="l" t="t" r="r" b="b"/>
            <a:pathLst>
              <a:path w="174127" h="174127">
                <a:moveTo>
                  <a:pt x="170930" y="94750"/>
                </a:moveTo>
                <a:cubicBezTo>
                  <a:pt x="175181" y="90498"/>
                  <a:pt x="175181" y="83595"/>
                  <a:pt x="170930" y="79343"/>
                </a:cubicBezTo>
                <a:lnTo>
                  <a:pt x="116515" y="24929"/>
                </a:lnTo>
                <a:cubicBezTo>
                  <a:pt x="112264" y="20678"/>
                  <a:pt x="105360" y="20678"/>
                  <a:pt x="101109" y="24929"/>
                </a:cubicBezTo>
                <a:cubicBezTo>
                  <a:pt x="96858" y="29180"/>
                  <a:pt x="96858" y="36084"/>
                  <a:pt x="101109" y="40335"/>
                </a:cubicBezTo>
                <a:lnTo>
                  <a:pt x="136955" y="76181"/>
                </a:lnTo>
                <a:lnTo>
                  <a:pt x="10883" y="76181"/>
                </a:lnTo>
                <a:cubicBezTo>
                  <a:pt x="4863" y="76181"/>
                  <a:pt x="0" y="81044"/>
                  <a:pt x="0" y="87064"/>
                </a:cubicBezTo>
                <a:cubicBezTo>
                  <a:pt x="0" y="93083"/>
                  <a:pt x="4863" y="97946"/>
                  <a:pt x="10883" y="97946"/>
                </a:cubicBezTo>
                <a:lnTo>
                  <a:pt x="136955" y="97946"/>
                </a:lnTo>
                <a:lnTo>
                  <a:pt x="101109" y="133792"/>
                </a:lnTo>
                <a:cubicBezTo>
                  <a:pt x="96858" y="138043"/>
                  <a:pt x="96858" y="144947"/>
                  <a:pt x="101109" y="149198"/>
                </a:cubicBezTo>
                <a:cubicBezTo>
                  <a:pt x="105360" y="153449"/>
                  <a:pt x="112264" y="153449"/>
                  <a:pt x="116515" y="149198"/>
                </a:cubicBezTo>
                <a:lnTo>
                  <a:pt x="170930" y="94784"/>
                </a:lnTo>
                <a:close/>
              </a:path>
            </a:pathLst>
          </a:custGeom>
          <a:solidFill>
            <a:srgbClr val="4ADE80"/>
          </a:solidFill>
        </p:spPr>
      </p:sp>
      <p:sp>
        <p:nvSpPr>
          <p:cNvPr id="74" name="Text 72"/>
          <p:cNvSpPr/>
          <p:nvPr/>
        </p:nvSpPr>
        <p:spPr>
          <a:xfrm>
            <a:off x="6242920" y="7976674"/>
            <a:ext cx="1131826" cy="2487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4ADE8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实时同步数据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10736407" y="6380512"/>
            <a:ext cx="4809222" cy="2048065"/>
          </a:xfrm>
          <a:custGeom>
            <a:avLst/>
            <a:gdLst/>
            <a:ahLst/>
            <a:cxnLst/>
            <a:rect l="l" t="t" r="r" b="b"/>
            <a:pathLst>
              <a:path w="4809222" h="2048065">
                <a:moveTo>
                  <a:pt x="149243" y="0"/>
                </a:moveTo>
                <a:lnTo>
                  <a:pt x="4659980" y="0"/>
                </a:lnTo>
                <a:cubicBezTo>
                  <a:pt x="4742404" y="0"/>
                  <a:pt x="4809222" y="66818"/>
                  <a:pt x="4809222" y="149243"/>
                </a:cubicBezTo>
                <a:lnTo>
                  <a:pt x="4809222" y="1898823"/>
                </a:lnTo>
                <a:cubicBezTo>
                  <a:pt x="4809222" y="1981247"/>
                  <a:pt x="4742404" y="2048065"/>
                  <a:pt x="4659980" y="2048065"/>
                </a:cubicBezTo>
                <a:lnTo>
                  <a:pt x="149243" y="2048065"/>
                </a:lnTo>
                <a:cubicBezTo>
                  <a:pt x="66818" y="2048065"/>
                  <a:pt x="0" y="1981247"/>
                  <a:pt x="0" y="1898823"/>
                </a:cubicBezTo>
                <a:lnTo>
                  <a:pt x="0" y="149243"/>
                </a:lnTo>
                <a:cubicBezTo>
                  <a:pt x="0" y="66873"/>
                  <a:pt x="66873" y="0"/>
                  <a:pt x="149243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270000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76" name="Shape 74"/>
          <p:cNvSpPr/>
          <p:nvPr/>
        </p:nvSpPr>
        <p:spPr>
          <a:xfrm>
            <a:off x="10939556" y="6583658"/>
            <a:ext cx="497506" cy="497506"/>
          </a:xfrm>
          <a:custGeom>
            <a:avLst/>
            <a:gdLst/>
            <a:ahLst/>
            <a:cxnLst/>
            <a:rect l="l" t="t" r="r" b="b"/>
            <a:pathLst>
              <a:path w="497506" h="497506">
                <a:moveTo>
                  <a:pt x="248753" y="0"/>
                </a:moveTo>
                <a:lnTo>
                  <a:pt x="248753" y="0"/>
                </a:lnTo>
                <a:cubicBezTo>
                  <a:pt x="386043" y="0"/>
                  <a:pt x="497506" y="111462"/>
                  <a:pt x="497506" y="248753"/>
                </a:cubicBezTo>
                <a:lnTo>
                  <a:pt x="497506" y="248753"/>
                </a:lnTo>
                <a:cubicBezTo>
                  <a:pt x="497506" y="386043"/>
                  <a:pt x="386043" y="497506"/>
                  <a:pt x="248753" y="497506"/>
                </a:cubicBezTo>
                <a:lnTo>
                  <a:pt x="248753" y="497506"/>
                </a:lnTo>
                <a:cubicBezTo>
                  <a:pt x="111462" y="497506"/>
                  <a:pt x="0" y="386043"/>
                  <a:pt x="0" y="248753"/>
                </a:cubicBezTo>
                <a:lnTo>
                  <a:pt x="0" y="248753"/>
                </a:lnTo>
                <a:cubicBezTo>
                  <a:pt x="0" y="111462"/>
                  <a:pt x="111462" y="0"/>
                  <a:pt x="248753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77" name="Text 75"/>
          <p:cNvSpPr/>
          <p:nvPr/>
        </p:nvSpPr>
        <p:spPr>
          <a:xfrm>
            <a:off x="10883586" y="6583658"/>
            <a:ext cx="609445" cy="49750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11586313" y="6658284"/>
            <a:ext cx="1119388" cy="34825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6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冲突闭环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10939556" y="7230416"/>
            <a:ext cx="4502427" cy="64675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写入失败时记录conflicts表，发送邮件告警，管理员介入决策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10964431" y="8013987"/>
            <a:ext cx="174127" cy="174127"/>
          </a:xfrm>
          <a:custGeom>
            <a:avLst/>
            <a:gdLst/>
            <a:ahLst/>
            <a:cxnLst/>
            <a:rect l="l" t="t" r="r" b="b"/>
            <a:pathLst>
              <a:path w="174127" h="174127">
                <a:moveTo>
                  <a:pt x="170930" y="94750"/>
                </a:moveTo>
                <a:cubicBezTo>
                  <a:pt x="175181" y="90498"/>
                  <a:pt x="175181" y="83595"/>
                  <a:pt x="170930" y="79343"/>
                </a:cubicBezTo>
                <a:lnTo>
                  <a:pt x="116515" y="24929"/>
                </a:lnTo>
                <a:cubicBezTo>
                  <a:pt x="112264" y="20678"/>
                  <a:pt x="105360" y="20678"/>
                  <a:pt x="101109" y="24929"/>
                </a:cubicBezTo>
                <a:cubicBezTo>
                  <a:pt x="96858" y="29180"/>
                  <a:pt x="96858" y="36084"/>
                  <a:pt x="101109" y="40335"/>
                </a:cubicBezTo>
                <a:lnTo>
                  <a:pt x="136955" y="76181"/>
                </a:lnTo>
                <a:lnTo>
                  <a:pt x="10883" y="76181"/>
                </a:lnTo>
                <a:cubicBezTo>
                  <a:pt x="4863" y="76181"/>
                  <a:pt x="0" y="81044"/>
                  <a:pt x="0" y="87064"/>
                </a:cubicBezTo>
                <a:cubicBezTo>
                  <a:pt x="0" y="93083"/>
                  <a:pt x="4863" y="97946"/>
                  <a:pt x="10883" y="97946"/>
                </a:cubicBezTo>
                <a:lnTo>
                  <a:pt x="136955" y="97946"/>
                </a:lnTo>
                <a:lnTo>
                  <a:pt x="101109" y="133792"/>
                </a:lnTo>
                <a:cubicBezTo>
                  <a:pt x="96858" y="138043"/>
                  <a:pt x="96858" y="144947"/>
                  <a:pt x="101109" y="149198"/>
                </a:cubicBezTo>
                <a:cubicBezTo>
                  <a:pt x="105360" y="153449"/>
                  <a:pt x="112264" y="153449"/>
                  <a:pt x="116515" y="149198"/>
                </a:cubicBezTo>
                <a:lnTo>
                  <a:pt x="170930" y="94784"/>
                </a:lnTo>
                <a:close/>
              </a:path>
            </a:pathLst>
          </a:custGeom>
          <a:solidFill>
            <a:srgbClr val="9EC5FE"/>
          </a:solidFill>
        </p:spPr>
      </p:sp>
      <p:sp>
        <p:nvSpPr>
          <p:cNvPr id="81" name="Text 79"/>
          <p:cNvSpPr/>
          <p:nvPr/>
        </p:nvSpPr>
        <p:spPr>
          <a:xfrm>
            <a:off x="11256716" y="7976674"/>
            <a:ext cx="1480080" cy="2487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b="1" dirty="0">
                <a:solidFill>
                  <a:srgbClr val="9EC5FE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回写三库保持一致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101600" cy="609600"/>
          </a:xfrm>
          <a:custGeom>
            <a:avLst/>
            <a:gdLst/>
            <a:ahLst/>
            <a:cxnLst/>
            <a:rect l="l" t="t" r="r" b="b"/>
            <a:pathLst>
              <a:path w="101600" h="609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58800"/>
                </a:lnTo>
                <a:cubicBezTo>
                  <a:pt x="101600" y="586837"/>
                  <a:pt x="78837" y="609600"/>
                  <a:pt x="50800" y="609600"/>
                </a:cubicBezTo>
                <a:lnTo>
                  <a:pt x="50800" y="609600"/>
                </a:lnTo>
                <a:cubicBezTo>
                  <a:pt x="22763" y="609600"/>
                  <a:pt x="0" y="586837"/>
                  <a:pt x="0" y="558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762000" y="508000"/>
            <a:ext cx="7493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数据库设计 - 表结构与范式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62000" y="1270000"/>
            <a:ext cx="1511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符合3NF范式的业务表设计与系统控制表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2233" y="1782233"/>
            <a:ext cx="4936067" cy="1773767"/>
          </a:xfrm>
          <a:custGeom>
            <a:avLst/>
            <a:gdLst/>
            <a:ahLst/>
            <a:cxnLst/>
            <a:rect l="l" t="t" r="r" b="b"/>
            <a:pathLst>
              <a:path w="4936067" h="1773767">
                <a:moveTo>
                  <a:pt x="203203" y="0"/>
                </a:moveTo>
                <a:lnTo>
                  <a:pt x="4732864" y="0"/>
                </a:lnTo>
                <a:cubicBezTo>
                  <a:pt x="4845090" y="0"/>
                  <a:pt x="4936067" y="90977"/>
                  <a:pt x="4936067" y="203203"/>
                </a:cubicBezTo>
                <a:lnTo>
                  <a:pt x="4936067" y="1570564"/>
                </a:lnTo>
                <a:cubicBezTo>
                  <a:pt x="4936067" y="1682790"/>
                  <a:pt x="4845090" y="1773767"/>
                  <a:pt x="4732864" y="1773767"/>
                </a:cubicBezTo>
                <a:lnTo>
                  <a:pt x="203203" y="1773767"/>
                </a:lnTo>
                <a:cubicBezTo>
                  <a:pt x="90977" y="1773767"/>
                  <a:pt x="0" y="1682790"/>
                  <a:pt x="0" y="1570564"/>
                </a:cubicBezTo>
                <a:lnTo>
                  <a:pt x="0" y="203203"/>
                </a:lnTo>
                <a:cubicBezTo>
                  <a:pt x="0" y="90977"/>
                  <a:pt x="90977" y="0"/>
                  <a:pt x="203203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719667" y="198966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846667" y="2142068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127000" y="6350"/>
                </a:moveTo>
                <a:cubicBezTo>
                  <a:pt x="149780" y="6350"/>
                  <a:pt x="168275" y="24845"/>
                  <a:pt x="168275" y="47625"/>
                </a:cubicBezTo>
                <a:cubicBezTo>
                  <a:pt x="168275" y="70405"/>
                  <a:pt x="149780" y="88900"/>
                  <a:pt x="127000" y="88900"/>
                </a:cubicBezTo>
                <a:cubicBezTo>
                  <a:pt x="104220" y="88900"/>
                  <a:pt x="85725" y="70405"/>
                  <a:pt x="85725" y="47625"/>
                </a:cubicBezTo>
                <a:cubicBezTo>
                  <a:pt x="85725" y="24845"/>
                  <a:pt x="104220" y="6350"/>
                  <a:pt x="127000" y="6350"/>
                </a:cubicBezTo>
                <a:close/>
                <a:moveTo>
                  <a:pt x="38100" y="34925"/>
                </a:moveTo>
                <a:cubicBezTo>
                  <a:pt x="53871" y="34925"/>
                  <a:pt x="66675" y="47729"/>
                  <a:pt x="66675" y="63500"/>
                </a:cubicBezTo>
                <a:cubicBezTo>
                  <a:pt x="66675" y="79271"/>
                  <a:pt x="53871" y="92075"/>
                  <a:pt x="38100" y="92075"/>
                </a:cubicBezTo>
                <a:cubicBezTo>
                  <a:pt x="22329" y="92075"/>
                  <a:pt x="9525" y="79271"/>
                  <a:pt x="9525" y="63500"/>
                </a:cubicBezTo>
                <a:cubicBezTo>
                  <a:pt x="9525" y="47729"/>
                  <a:pt x="22329" y="34925"/>
                  <a:pt x="38100" y="34925"/>
                </a:cubicBezTo>
                <a:close/>
                <a:moveTo>
                  <a:pt x="0" y="165100"/>
                </a:moveTo>
                <a:cubicBezTo>
                  <a:pt x="0" y="137041"/>
                  <a:pt x="22741" y="114300"/>
                  <a:pt x="50800" y="114300"/>
                </a:cubicBezTo>
                <a:cubicBezTo>
                  <a:pt x="55880" y="114300"/>
                  <a:pt x="60801" y="115054"/>
                  <a:pt x="65445" y="116443"/>
                </a:cubicBezTo>
                <a:cubicBezTo>
                  <a:pt x="52388" y="131048"/>
                  <a:pt x="44450" y="150336"/>
                  <a:pt x="44450" y="171450"/>
                </a:cubicBezTo>
                <a:lnTo>
                  <a:pt x="44450" y="177800"/>
                </a:lnTo>
                <a:cubicBezTo>
                  <a:pt x="44450" y="182324"/>
                  <a:pt x="45403" y="186611"/>
                  <a:pt x="47109" y="190500"/>
                </a:cubicBezTo>
                <a:lnTo>
                  <a:pt x="12700" y="190500"/>
                </a:lnTo>
                <a:cubicBezTo>
                  <a:pt x="5675" y="190500"/>
                  <a:pt x="0" y="184825"/>
                  <a:pt x="0" y="177800"/>
                </a:cubicBezTo>
                <a:lnTo>
                  <a:pt x="0" y="165100"/>
                </a:lnTo>
                <a:close/>
                <a:moveTo>
                  <a:pt x="206891" y="190500"/>
                </a:moveTo>
                <a:cubicBezTo>
                  <a:pt x="208597" y="186611"/>
                  <a:pt x="209550" y="182324"/>
                  <a:pt x="209550" y="177800"/>
                </a:cubicBezTo>
                <a:lnTo>
                  <a:pt x="209550" y="171450"/>
                </a:lnTo>
                <a:cubicBezTo>
                  <a:pt x="209550" y="150336"/>
                  <a:pt x="201613" y="131048"/>
                  <a:pt x="188555" y="116443"/>
                </a:cubicBezTo>
                <a:cubicBezTo>
                  <a:pt x="193199" y="115054"/>
                  <a:pt x="198120" y="114300"/>
                  <a:pt x="203200" y="114300"/>
                </a:cubicBezTo>
                <a:cubicBezTo>
                  <a:pt x="231259" y="114300"/>
                  <a:pt x="254000" y="137041"/>
                  <a:pt x="254000" y="165100"/>
                </a:cubicBezTo>
                <a:lnTo>
                  <a:pt x="254000" y="177800"/>
                </a:lnTo>
                <a:cubicBezTo>
                  <a:pt x="254000" y="184825"/>
                  <a:pt x="248325" y="190500"/>
                  <a:pt x="241300" y="190500"/>
                </a:cubicBezTo>
                <a:lnTo>
                  <a:pt x="206891" y="190500"/>
                </a:lnTo>
                <a:close/>
                <a:moveTo>
                  <a:pt x="187325" y="63500"/>
                </a:moveTo>
                <a:cubicBezTo>
                  <a:pt x="187325" y="47729"/>
                  <a:pt x="200129" y="34925"/>
                  <a:pt x="215900" y="34925"/>
                </a:cubicBezTo>
                <a:cubicBezTo>
                  <a:pt x="231671" y="34925"/>
                  <a:pt x="244475" y="47729"/>
                  <a:pt x="244475" y="63500"/>
                </a:cubicBezTo>
                <a:cubicBezTo>
                  <a:pt x="244475" y="79271"/>
                  <a:pt x="231671" y="92075"/>
                  <a:pt x="215900" y="92075"/>
                </a:cubicBezTo>
                <a:cubicBezTo>
                  <a:pt x="200129" y="92075"/>
                  <a:pt x="187325" y="79271"/>
                  <a:pt x="187325" y="63500"/>
                </a:cubicBezTo>
                <a:close/>
                <a:moveTo>
                  <a:pt x="63500" y="171450"/>
                </a:moveTo>
                <a:cubicBezTo>
                  <a:pt x="63500" y="136366"/>
                  <a:pt x="91916" y="107950"/>
                  <a:pt x="127000" y="107950"/>
                </a:cubicBezTo>
                <a:cubicBezTo>
                  <a:pt x="162084" y="107950"/>
                  <a:pt x="190500" y="136366"/>
                  <a:pt x="190500" y="171450"/>
                </a:cubicBezTo>
                <a:lnTo>
                  <a:pt x="190500" y="177800"/>
                </a:lnTo>
                <a:cubicBezTo>
                  <a:pt x="190500" y="184825"/>
                  <a:pt x="184825" y="190500"/>
                  <a:pt x="177800" y="190500"/>
                </a:cubicBezTo>
                <a:lnTo>
                  <a:pt x="76200" y="190500"/>
                </a:lnTo>
                <a:cubicBezTo>
                  <a:pt x="69175" y="190500"/>
                  <a:pt x="63500" y="184825"/>
                  <a:pt x="63500" y="177800"/>
                </a:cubicBezTo>
                <a:lnTo>
                  <a:pt x="63500" y="17145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380067" y="2065868"/>
            <a:ext cx="698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Users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19667" y="2650068"/>
            <a:ext cx="4610100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平台用户表，存储管理员信息，包含角色与密码哈希字段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19667" y="3040593"/>
            <a:ext cx="495300" cy="304800"/>
          </a:xfrm>
          <a:custGeom>
            <a:avLst/>
            <a:gdLst/>
            <a:ahLst/>
            <a:cxnLst/>
            <a:rect l="l" t="t" r="r" b="b"/>
            <a:pathLst>
              <a:path w="495300" h="304800">
                <a:moveTo>
                  <a:pt x="50801" y="0"/>
                </a:moveTo>
                <a:lnTo>
                  <a:pt x="444499" y="0"/>
                </a:lnTo>
                <a:cubicBezTo>
                  <a:pt x="472556" y="0"/>
                  <a:pt x="495300" y="22744"/>
                  <a:pt x="495300" y="50801"/>
                </a:cubicBezTo>
                <a:lnTo>
                  <a:pt x="495300" y="253999"/>
                </a:lnTo>
                <a:cubicBezTo>
                  <a:pt x="495300" y="282056"/>
                  <a:pt x="472556" y="304800"/>
                  <a:pt x="4444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E7CE8">
              <a:alpha val="10196"/>
            </a:srgbClr>
          </a:solidFill>
        </p:spPr>
      </p:sp>
      <p:sp>
        <p:nvSpPr>
          <p:cNvPr id="11" name="Text 9"/>
          <p:cNvSpPr/>
          <p:nvPr/>
        </p:nvSpPr>
        <p:spPr>
          <a:xfrm>
            <a:off x="719667" y="3040593"/>
            <a:ext cx="571500" cy="304800"/>
          </a:xfrm>
          <a:prstGeom prst="rect">
            <a:avLst/>
          </a:prstGeom>
          <a:noFill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5E7CE8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3NF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312069" y="3091393"/>
            <a:ext cx="11430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用户认证与授权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659967" y="1782233"/>
            <a:ext cx="4936067" cy="1773767"/>
          </a:xfrm>
          <a:custGeom>
            <a:avLst/>
            <a:gdLst/>
            <a:ahLst/>
            <a:cxnLst/>
            <a:rect l="l" t="t" r="r" b="b"/>
            <a:pathLst>
              <a:path w="4936067" h="1773767">
                <a:moveTo>
                  <a:pt x="203203" y="0"/>
                </a:moveTo>
                <a:lnTo>
                  <a:pt x="4732864" y="0"/>
                </a:lnTo>
                <a:cubicBezTo>
                  <a:pt x="4845090" y="0"/>
                  <a:pt x="4936067" y="90977"/>
                  <a:pt x="4936067" y="203203"/>
                </a:cubicBezTo>
                <a:lnTo>
                  <a:pt x="4936067" y="1570564"/>
                </a:lnTo>
                <a:cubicBezTo>
                  <a:pt x="4936067" y="1682790"/>
                  <a:pt x="4845090" y="1773767"/>
                  <a:pt x="4732864" y="1773767"/>
                </a:cubicBezTo>
                <a:lnTo>
                  <a:pt x="203203" y="1773767"/>
                </a:lnTo>
                <a:cubicBezTo>
                  <a:pt x="90977" y="1773767"/>
                  <a:pt x="0" y="1682790"/>
                  <a:pt x="0" y="1570564"/>
                </a:cubicBezTo>
                <a:lnTo>
                  <a:pt x="0" y="203203"/>
                </a:lnTo>
                <a:cubicBezTo>
                  <a:pt x="0" y="90977"/>
                  <a:pt x="90977" y="0"/>
                  <a:pt x="203203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5867400" y="198966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</p:spPr>
      </p:sp>
      <p:sp>
        <p:nvSpPr>
          <p:cNvPr id="15" name="Shape 13"/>
          <p:cNvSpPr/>
          <p:nvPr/>
        </p:nvSpPr>
        <p:spPr>
          <a:xfrm>
            <a:off x="6032500" y="2142068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88900" y="98425"/>
                </a:moveTo>
                <a:cubicBezTo>
                  <a:pt x="62615" y="98425"/>
                  <a:pt x="41275" y="77085"/>
                  <a:pt x="41275" y="50800"/>
                </a:cubicBezTo>
                <a:cubicBezTo>
                  <a:pt x="41275" y="24515"/>
                  <a:pt x="62615" y="3175"/>
                  <a:pt x="88900" y="3175"/>
                </a:cubicBezTo>
                <a:cubicBezTo>
                  <a:pt x="115185" y="3175"/>
                  <a:pt x="136525" y="24515"/>
                  <a:pt x="136525" y="50800"/>
                </a:cubicBezTo>
                <a:cubicBezTo>
                  <a:pt x="136525" y="77085"/>
                  <a:pt x="115185" y="98425"/>
                  <a:pt x="88900" y="98425"/>
                </a:cubicBezTo>
                <a:close/>
                <a:moveTo>
                  <a:pt x="76795" y="120650"/>
                </a:moveTo>
                <a:lnTo>
                  <a:pt x="101005" y="120650"/>
                </a:lnTo>
                <a:cubicBezTo>
                  <a:pt x="104854" y="120650"/>
                  <a:pt x="107950" y="123746"/>
                  <a:pt x="107950" y="127595"/>
                </a:cubicBezTo>
                <a:cubicBezTo>
                  <a:pt x="107950" y="129262"/>
                  <a:pt x="107355" y="130850"/>
                  <a:pt x="106283" y="132120"/>
                </a:cubicBezTo>
                <a:lnTo>
                  <a:pt x="95409" y="144820"/>
                </a:lnTo>
                <a:lnTo>
                  <a:pt x="107712" y="190500"/>
                </a:lnTo>
                <a:lnTo>
                  <a:pt x="107950" y="190500"/>
                </a:lnTo>
                <a:lnTo>
                  <a:pt x="121682" y="135533"/>
                </a:lnTo>
                <a:cubicBezTo>
                  <a:pt x="122555" y="132080"/>
                  <a:pt x="126087" y="129977"/>
                  <a:pt x="129421" y="131247"/>
                </a:cubicBezTo>
                <a:cubicBezTo>
                  <a:pt x="153988" y="140613"/>
                  <a:pt x="171450" y="164425"/>
                  <a:pt x="171450" y="192286"/>
                </a:cubicBezTo>
                <a:cubicBezTo>
                  <a:pt x="171450" y="198279"/>
                  <a:pt x="166568" y="203160"/>
                  <a:pt x="160576" y="203160"/>
                </a:cubicBezTo>
                <a:lnTo>
                  <a:pt x="17224" y="203200"/>
                </a:lnTo>
                <a:cubicBezTo>
                  <a:pt x="11232" y="203200"/>
                  <a:pt x="6350" y="198318"/>
                  <a:pt x="6350" y="192326"/>
                </a:cubicBezTo>
                <a:cubicBezTo>
                  <a:pt x="6350" y="164465"/>
                  <a:pt x="23813" y="140653"/>
                  <a:pt x="48379" y="131286"/>
                </a:cubicBezTo>
                <a:cubicBezTo>
                  <a:pt x="51713" y="130016"/>
                  <a:pt x="55245" y="132120"/>
                  <a:pt x="56118" y="135573"/>
                </a:cubicBezTo>
                <a:lnTo>
                  <a:pt x="69850" y="190540"/>
                </a:lnTo>
                <a:lnTo>
                  <a:pt x="70088" y="190540"/>
                </a:lnTo>
                <a:lnTo>
                  <a:pt x="82391" y="144859"/>
                </a:lnTo>
                <a:lnTo>
                  <a:pt x="71517" y="132159"/>
                </a:lnTo>
                <a:cubicBezTo>
                  <a:pt x="70445" y="130889"/>
                  <a:pt x="69850" y="129302"/>
                  <a:pt x="69850" y="127635"/>
                </a:cubicBezTo>
                <a:cubicBezTo>
                  <a:pt x="69850" y="123785"/>
                  <a:pt x="72946" y="120690"/>
                  <a:pt x="76795" y="12069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6" name="Text 14"/>
          <p:cNvSpPr/>
          <p:nvPr/>
        </p:nvSpPr>
        <p:spPr>
          <a:xfrm>
            <a:off x="6527800" y="2065868"/>
            <a:ext cx="1244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Customers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867400" y="2650068"/>
            <a:ext cx="4610100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客户基础信息，符合1NF原子性要求，每列不可再分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867400" y="3040593"/>
            <a:ext cx="457200" cy="304800"/>
          </a:xfrm>
          <a:custGeom>
            <a:avLst/>
            <a:gdLst/>
            <a:ahLst/>
            <a:cxnLst/>
            <a:rect l="l" t="t" r="r" b="b"/>
            <a:pathLst>
              <a:path w="457200" h="304800">
                <a:moveTo>
                  <a:pt x="50801" y="0"/>
                </a:moveTo>
                <a:lnTo>
                  <a:pt x="406399" y="0"/>
                </a:lnTo>
                <a:cubicBezTo>
                  <a:pt x="434456" y="0"/>
                  <a:pt x="457200" y="22744"/>
                  <a:pt x="457200" y="50801"/>
                </a:cubicBezTo>
                <a:lnTo>
                  <a:pt x="457200" y="253999"/>
                </a:lnTo>
                <a:cubicBezTo>
                  <a:pt x="457200" y="282056"/>
                  <a:pt x="434456" y="304800"/>
                  <a:pt x="4063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4ADE80">
              <a:alpha val="10196"/>
            </a:srgbClr>
          </a:solidFill>
        </p:spPr>
      </p:sp>
      <p:sp>
        <p:nvSpPr>
          <p:cNvPr id="19" name="Text 17"/>
          <p:cNvSpPr/>
          <p:nvPr/>
        </p:nvSpPr>
        <p:spPr>
          <a:xfrm>
            <a:off x="5867400" y="3040593"/>
            <a:ext cx="533400" cy="304800"/>
          </a:xfrm>
          <a:prstGeom prst="rect">
            <a:avLst/>
          </a:prstGeom>
          <a:noFill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ADE8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1NF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430169" y="3091393"/>
            <a:ext cx="9906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客户档案管理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0807700" y="1782233"/>
            <a:ext cx="4936067" cy="1773767"/>
          </a:xfrm>
          <a:custGeom>
            <a:avLst/>
            <a:gdLst/>
            <a:ahLst/>
            <a:cxnLst/>
            <a:rect l="l" t="t" r="r" b="b"/>
            <a:pathLst>
              <a:path w="4936067" h="1773767">
                <a:moveTo>
                  <a:pt x="203203" y="0"/>
                </a:moveTo>
                <a:lnTo>
                  <a:pt x="4732864" y="0"/>
                </a:lnTo>
                <a:cubicBezTo>
                  <a:pt x="4845090" y="0"/>
                  <a:pt x="4936067" y="90977"/>
                  <a:pt x="4936067" y="203203"/>
                </a:cubicBezTo>
                <a:lnTo>
                  <a:pt x="4936067" y="1570564"/>
                </a:lnTo>
                <a:cubicBezTo>
                  <a:pt x="4936067" y="1682790"/>
                  <a:pt x="4845090" y="1773767"/>
                  <a:pt x="4732864" y="1773767"/>
                </a:cubicBezTo>
                <a:lnTo>
                  <a:pt x="203203" y="1773767"/>
                </a:lnTo>
                <a:cubicBezTo>
                  <a:pt x="90977" y="1773767"/>
                  <a:pt x="0" y="1682790"/>
                  <a:pt x="0" y="1570564"/>
                </a:cubicBezTo>
                <a:lnTo>
                  <a:pt x="0" y="203203"/>
                </a:lnTo>
                <a:cubicBezTo>
                  <a:pt x="0" y="90977"/>
                  <a:pt x="90977" y="0"/>
                  <a:pt x="203203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11015134" y="198966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/>
              </a:gs>
              <a:gs pos="100000">
                <a:srgbClr val="5E7CE8"/>
              </a:gs>
            </a:gsLst>
            <a:lin ang="2700000" scaled="1"/>
          </a:gradFill>
        </p:spPr>
      </p:sp>
      <p:sp>
        <p:nvSpPr>
          <p:cNvPr id="23" name="Shape 21"/>
          <p:cNvSpPr/>
          <p:nvPr/>
        </p:nvSpPr>
        <p:spPr>
          <a:xfrm>
            <a:off x="11180234" y="2142068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46606" y="50800"/>
                </a:moveTo>
                <a:lnTo>
                  <a:pt x="132993" y="31750"/>
                </a:lnTo>
                <a:lnTo>
                  <a:pt x="44847" y="31750"/>
                </a:lnTo>
                <a:lnTo>
                  <a:pt x="31234" y="50800"/>
                </a:lnTo>
                <a:lnTo>
                  <a:pt x="146606" y="50800"/>
                </a:lnTo>
                <a:close/>
                <a:moveTo>
                  <a:pt x="0" y="58936"/>
                </a:moveTo>
                <a:cubicBezTo>
                  <a:pt x="0" y="53657"/>
                  <a:pt x="1667" y="48498"/>
                  <a:pt x="4723" y="44172"/>
                </a:cubicBezTo>
                <a:lnTo>
                  <a:pt x="24170" y="16986"/>
                </a:lnTo>
                <a:cubicBezTo>
                  <a:pt x="28932" y="10319"/>
                  <a:pt x="36632" y="6350"/>
                  <a:pt x="44807" y="6350"/>
                </a:cubicBezTo>
                <a:lnTo>
                  <a:pt x="132953" y="6350"/>
                </a:lnTo>
                <a:cubicBezTo>
                  <a:pt x="141168" y="6350"/>
                  <a:pt x="148868" y="10319"/>
                  <a:pt x="153630" y="16986"/>
                </a:cubicBezTo>
                <a:lnTo>
                  <a:pt x="173038" y="44172"/>
                </a:lnTo>
                <a:cubicBezTo>
                  <a:pt x="176133" y="48498"/>
                  <a:pt x="177760" y="53657"/>
                  <a:pt x="177760" y="58936"/>
                </a:cubicBezTo>
                <a:lnTo>
                  <a:pt x="177800" y="165100"/>
                </a:lnTo>
                <a:cubicBezTo>
                  <a:pt x="177800" y="179110"/>
                  <a:pt x="166410" y="190500"/>
                  <a:pt x="152400" y="190500"/>
                </a:cubicBezTo>
                <a:lnTo>
                  <a:pt x="25400" y="190500"/>
                </a:lnTo>
                <a:cubicBezTo>
                  <a:pt x="11390" y="190500"/>
                  <a:pt x="0" y="179110"/>
                  <a:pt x="0" y="165100"/>
                </a:cubicBezTo>
                <a:lnTo>
                  <a:pt x="0" y="58936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4" name="Text 22"/>
          <p:cNvSpPr/>
          <p:nvPr/>
        </p:nvSpPr>
        <p:spPr>
          <a:xfrm>
            <a:off x="11675534" y="2065868"/>
            <a:ext cx="1054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015134" y="2650068"/>
            <a:ext cx="4610100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商品库存与价格信息，独立存储避免数据冗余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1015134" y="3040593"/>
            <a:ext cx="495300" cy="304800"/>
          </a:xfrm>
          <a:custGeom>
            <a:avLst/>
            <a:gdLst/>
            <a:ahLst/>
            <a:cxnLst/>
            <a:rect l="l" t="t" r="r" b="b"/>
            <a:pathLst>
              <a:path w="495300" h="304800">
                <a:moveTo>
                  <a:pt x="50801" y="0"/>
                </a:moveTo>
                <a:lnTo>
                  <a:pt x="444499" y="0"/>
                </a:lnTo>
                <a:cubicBezTo>
                  <a:pt x="472556" y="0"/>
                  <a:pt x="495300" y="22744"/>
                  <a:pt x="495300" y="50801"/>
                </a:cubicBezTo>
                <a:lnTo>
                  <a:pt x="495300" y="253999"/>
                </a:lnTo>
                <a:cubicBezTo>
                  <a:pt x="495300" y="282056"/>
                  <a:pt x="472556" y="304800"/>
                  <a:pt x="4444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9EC5FE">
              <a:alpha val="10196"/>
            </a:srgbClr>
          </a:solidFill>
        </p:spPr>
      </p:sp>
      <p:sp>
        <p:nvSpPr>
          <p:cNvPr id="27" name="Text 25"/>
          <p:cNvSpPr/>
          <p:nvPr/>
        </p:nvSpPr>
        <p:spPr>
          <a:xfrm>
            <a:off x="11015134" y="3040593"/>
            <a:ext cx="571500" cy="304800"/>
          </a:xfrm>
          <a:prstGeom prst="rect">
            <a:avLst/>
          </a:prstGeom>
          <a:noFill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9EC5FE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3NF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607536" y="3091393"/>
            <a:ext cx="9906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12529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商品信息管理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12233" y="3713691"/>
            <a:ext cx="7514167" cy="2497667"/>
          </a:xfrm>
          <a:custGeom>
            <a:avLst/>
            <a:gdLst/>
            <a:ahLst/>
            <a:cxnLst/>
            <a:rect l="l" t="t" r="r" b="b"/>
            <a:pathLst>
              <a:path w="7514167" h="2497667">
                <a:moveTo>
                  <a:pt x="203210" y="0"/>
                </a:moveTo>
                <a:lnTo>
                  <a:pt x="7310957" y="0"/>
                </a:lnTo>
                <a:cubicBezTo>
                  <a:pt x="7423186" y="0"/>
                  <a:pt x="7514167" y="90980"/>
                  <a:pt x="7514167" y="203210"/>
                </a:cubicBezTo>
                <a:lnTo>
                  <a:pt x="7514167" y="2294457"/>
                </a:lnTo>
                <a:cubicBezTo>
                  <a:pt x="7514167" y="2406686"/>
                  <a:pt x="7423186" y="2497667"/>
                  <a:pt x="7310957" y="2497667"/>
                </a:cubicBezTo>
                <a:lnTo>
                  <a:pt x="203210" y="2497667"/>
                </a:lnTo>
                <a:cubicBezTo>
                  <a:pt x="90980" y="2497667"/>
                  <a:pt x="0" y="2406686"/>
                  <a:pt x="0" y="2294457"/>
                </a:cubicBezTo>
                <a:lnTo>
                  <a:pt x="0" y="203210"/>
                </a:lnTo>
                <a:cubicBezTo>
                  <a:pt x="0" y="91055"/>
                  <a:pt x="91055" y="0"/>
                  <a:pt x="20321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719667" y="392112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31" name="Shape 29"/>
          <p:cNvSpPr/>
          <p:nvPr/>
        </p:nvSpPr>
        <p:spPr>
          <a:xfrm>
            <a:off x="897467" y="4073525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25400" y="0"/>
                </a:moveTo>
                <a:cubicBezTo>
                  <a:pt x="11390" y="0"/>
                  <a:pt x="0" y="11390"/>
                  <a:pt x="0" y="25400"/>
                </a:cubicBezTo>
                <a:lnTo>
                  <a:pt x="0" y="177800"/>
                </a:lnTo>
                <a:cubicBezTo>
                  <a:pt x="0" y="191810"/>
                  <a:pt x="11390" y="203200"/>
                  <a:pt x="25400" y="203200"/>
                </a:cubicBezTo>
                <a:lnTo>
                  <a:pt x="127000" y="203200"/>
                </a:lnTo>
                <a:cubicBezTo>
                  <a:pt x="141010" y="203200"/>
                  <a:pt x="152400" y="191810"/>
                  <a:pt x="152400" y="177800"/>
                </a:cubicBezTo>
                <a:lnTo>
                  <a:pt x="152400" y="67667"/>
                </a:lnTo>
                <a:cubicBezTo>
                  <a:pt x="152400" y="60920"/>
                  <a:pt x="149741" y="54451"/>
                  <a:pt x="144978" y="49689"/>
                </a:cubicBezTo>
                <a:lnTo>
                  <a:pt x="102672" y="7422"/>
                </a:lnTo>
                <a:cubicBezTo>
                  <a:pt x="97909" y="2659"/>
                  <a:pt x="91480" y="0"/>
                  <a:pt x="84733" y="0"/>
                </a:cubicBezTo>
                <a:lnTo>
                  <a:pt x="25400" y="0"/>
                </a:lnTo>
                <a:close/>
                <a:moveTo>
                  <a:pt x="129183" y="69850"/>
                </a:moveTo>
                <a:lnTo>
                  <a:pt x="92075" y="69850"/>
                </a:lnTo>
                <a:cubicBezTo>
                  <a:pt x="86797" y="69850"/>
                  <a:pt x="82550" y="65603"/>
                  <a:pt x="82550" y="60325"/>
                </a:cubicBezTo>
                <a:lnTo>
                  <a:pt x="82550" y="23217"/>
                </a:lnTo>
                <a:lnTo>
                  <a:pt x="129183" y="69850"/>
                </a:lnTo>
                <a:close/>
                <a:moveTo>
                  <a:pt x="25400" y="152400"/>
                </a:moveTo>
                <a:lnTo>
                  <a:pt x="25400" y="127000"/>
                </a:lnTo>
                <a:cubicBezTo>
                  <a:pt x="25400" y="119975"/>
                  <a:pt x="31075" y="114300"/>
                  <a:pt x="38100" y="114300"/>
                </a:cubicBezTo>
                <a:lnTo>
                  <a:pt x="114300" y="114300"/>
                </a:lnTo>
                <a:cubicBezTo>
                  <a:pt x="121325" y="114300"/>
                  <a:pt x="127000" y="119975"/>
                  <a:pt x="127000" y="127000"/>
                </a:cubicBezTo>
                <a:lnTo>
                  <a:pt x="127000" y="152400"/>
                </a:lnTo>
                <a:cubicBezTo>
                  <a:pt x="127000" y="159425"/>
                  <a:pt x="121325" y="165100"/>
                  <a:pt x="114300" y="165100"/>
                </a:cubicBezTo>
                <a:lnTo>
                  <a:pt x="38100" y="165100"/>
                </a:lnTo>
                <a:cubicBezTo>
                  <a:pt x="31075" y="165100"/>
                  <a:pt x="25400" y="159425"/>
                  <a:pt x="25400" y="152400"/>
                </a:cubicBezTo>
                <a:close/>
                <a:moveTo>
                  <a:pt x="34925" y="25400"/>
                </a:moveTo>
                <a:lnTo>
                  <a:pt x="53975" y="25400"/>
                </a:lnTo>
                <a:cubicBezTo>
                  <a:pt x="59253" y="25400"/>
                  <a:pt x="63500" y="29647"/>
                  <a:pt x="63500" y="34925"/>
                </a:cubicBezTo>
                <a:cubicBezTo>
                  <a:pt x="63500" y="40203"/>
                  <a:pt x="59253" y="44450"/>
                  <a:pt x="53975" y="44450"/>
                </a:cubicBezTo>
                <a:lnTo>
                  <a:pt x="34925" y="44450"/>
                </a:lnTo>
                <a:cubicBezTo>
                  <a:pt x="29647" y="44450"/>
                  <a:pt x="25400" y="40203"/>
                  <a:pt x="25400" y="34925"/>
                </a:cubicBezTo>
                <a:cubicBezTo>
                  <a:pt x="25400" y="29647"/>
                  <a:pt x="29647" y="25400"/>
                  <a:pt x="34925" y="25400"/>
                </a:cubicBezTo>
                <a:close/>
                <a:moveTo>
                  <a:pt x="34925" y="63500"/>
                </a:moveTo>
                <a:lnTo>
                  <a:pt x="53975" y="63500"/>
                </a:lnTo>
                <a:cubicBezTo>
                  <a:pt x="59253" y="63500"/>
                  <a:pt x="63500" y="67747"/>
                  <a:pt x="63500" y="73025"/>
                </a:cubicBezTo>
                <a:cubicBezTo>
                  <a:pt x="63500" y="78303"/>
                  <a:pt x="59253" y="82550"/>
                  <a:pt x="53975" y="82550"/>
                </a:cubicBezTo>
                <a:lnTo>
                  <a:pt x="34925" y="82550"/>
                </a:lnTo>
                <a:cubicBezTo>
                  <a:pt x="29647" y="82550"/>
                  <a:pt x="25400" y="78303"/>
                  <a:pt x="25400" y="73025"/>
                </a:cubicBezTo>
                <a:cubicBezTo>
                  <a:pt x="25400" y="67747"/>
                  <a:pt x="29647" y="63500"/>
                  <a:pt x="34925" y="6350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2" name="Text 30"/>
          <p:cNvSpPr/>
          <p:nvPr/>
        </p:nvSpPr>
        <p:spPr>
          <a:xfrm>
            <a:off x="1380067" y="3997325"/>
            <a:ext cx="83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19667" y="4581525"/>
            <a:ext cx="7188200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订单头信息，仅存储customer_id，符合3NF，无传递依赖。通过外键关联客户表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23900" y="5027083"/>
            <a:ext cx="7082367" cy="973667"/>
          </a:xfrm>
          <a:custGeom>
            <a:avLst/>
            <a:gdLst/>
            <a:ahLst/>
            <a:cxnLst/>
            <a:rect l="l" t="t" r="r" b="b"/>
            <a:pathLst>
              <a:path w="7082367" h="973667">
                <a:moveTo>
                  <a:pt x="101602" y="0"/>
                </a:moveTo>
                <a:lnTo>
                  <a:pt x="6980765" y="0"/>
                </a:lnTo>
                <a:cubicBezTo>
                  <a:pt x="7036878" y="0"/>
                  <a:pt x="7082367" y="45489"/>
                  <a:pt x="7082367" y="101602"/>
                </a:cubicBezTo>
                <a:lnTo>
                  <a:pt x="7082367" y="872065"/>
                </a:lnTo>
                <a:cubicBezTo>
                  <a:pt x="7082367" y="928178"/>
                  <a:pt x="7036878" y="973667"/>
                  <a:pt x="6980765" y="973667"/>
                </a:cubicBezTo>
                <a:lnTo>
                  <a:pt x="101602" y="973667"/>
                </a:lnTo>
                <a:cubicBezTo>
                  <a:pt x="45526" y="973667"/>
                  <a:pt x="0" y="928140"/>
                  <a:pt x="0" y="872065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4ADE80">
                  <a:alpha val="10000"/>
                </a:srgbClr>
              </a:gs>
            </a:gsLst>
            <a:lin ang="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905933" y="5234518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36" name="Text 34"/>
          <p:cNvSpPr/>
          <p:nvPr/>
        </p:nvSpPr>
        <p:spPr>
          <a:xfrm>
            <a:off x="1236133" y="5183718"/>
            <a:ext cx="889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3NF合规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80533" y="5590118"/>
            <a:ext cx="6858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订单表只包含订单本身的属性，客户信息通过customer_id关联，避免数据冗余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233833" y="3713691"/>
            <a:ext cx="7514167" cy="2497667"/>
          </a:xfrm>
          <a:custGeom>
            <a:avLst/>
            <a:gdLst/>
            <a:ahLst/>
            <a:cxnLst/>
            <a:rect l="l" t="t" r="r" b="b"/>
            <a:pathLst>
              <a:path w="7514167" h="2497667">
                <a:moveTo>
                  <a:pt x="203210" y="0"/>
                </a:moveTo>
                <a:lnTo>
                  <a:pt x="7310957" y="0"/>
                </a:lnTo>
                <a:cubicBezTo>
                  <a:pt x="7423186" y="0"/>
                  <a:pt x="7514167" y="90980"/>
                  <a:pt x="7514167" y="203210"/>
                </a:cubicBezTo>
                <a:lnTo>
                  <a:pt x="7514167" y="2294457"/>
                </a:lnTo>
                <a:cubicBezTo>
                  <a:pt x="7514167" y="2406686"/>
                  <a:pt x="7423186" y="2497667"/>
                  <a:pt x="7310957" y="2497667"/>
                </a:cubicBezTo>
                <a:lnTo>
                  <a:pt x="203210" y="2497667"/>
                </a:lnTo>
                <a:cubicBezTo>
                  <a:pt x="90980" y="2497667"/>
                  <a:pt x="0" y="2406686"/>
                  <a:pt x="0" y="2294457"/>
                </a:cubicBezTo>
                <a:lnTo>
                  <a:pt x="0" y="203210"/>
                </a:lnTo>
                <a:cubicBezTo>
                  <a:pt x="0" y="91055"/>
                  <a:pt x="91055" y="0"/>
                  <a:pt x="20321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9" name="Shape 37"/>
          <p:cNvSpPr/>
          <p:nvPr/>
        </p:nvSpPr>
        <p:spPr>
          <a:xfrm>
            <a:off x="8441267" y="392112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40" name="Shape 38"/>
          <p:cNvSpPr/>
          <p:nvPr/>
        </p:nvSpPr>
        <p:spPr>
          <a:xfrm>
            <a:off x="8593667" y="407352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5875" y="19050"/>
                </a:moveTo>
                <a:cubicBezTo>
                  <a:pt x="10597" y="19050"/>
                  <a:pt x="6350" y="23297"/>
                  <a:pt x="6350" y="28575"/>
                </a:cubicBezTo>
                <a:lnTo>
                  <a:pt x="6350" y="47625"/>
                </a:lnTo>
                <a:cubicBezTo>
                  <a:pt x="6350" y="52903"/>
                  <a:pt x="10597" y="57150"/>
                  <a:pt x="15875" y="57150"/>
                </a:cubicBezTo>
                <a:lnTo>
                  <a:pt x="34925" y="57150"/>
                </a:lnTo>
                <a:cubicBezTo>
                  <a:pt x="40203" y="57150"/>
                  <a:pt x="44450" y="52903"/>
                  <a:pt x="44450" y="47625"/>
                </a:cubicBezTo>
                <a:lnTo>
                  <a:pt x="44450" y="28575"/>
                </a:lnTo>
                <a:cubicBezTo>
                  <a:pt x="44450" y="23297"/>
                  <a:pt x="40203" y="19050"/>
                  <a:pt x="34925" y="19050"/>
                </a:cubicBezTo>
                <a:lnTo>
                  <a:pt x="15875" y="19050"/>
                </a:lnTo>
                <a:close/>
                <a:moveTo>
                  <a:pt x="76200" y="25400"/>
                </a:moveTo>
                <a:cubicBezTo>
                  <a:pt x="69175" y="25400"/>
                  <a:pt x="63500" y="31075"/>
                  <a:pt x="63500" y="38100"/>
                </a:cubicBezTo>
                <a:cubicBezTo>
                  <a:pt x="63500" y="45125"/>
                  <a:pt x="69175" y="50800"/>
                  <a:pt x="76200" y="50800"/>
                </a:cubicBezTo>
                <a:lnTo>
                  <a:pt x="190500" y="50800"/>
                </a:lnTo>
                <a:cubicBezTo>
                  <a:pt x="197525" y="50800"/>
                  <a:pt x="203200" y="45125"/>
                  <a:pt x="203200" y="38100"/>
                </a:cubicBezTo>
                <a:cubicBezTo>
                  <a:pt x="203200" y="31075"/>
                  <a:pt x="197525" y="25400"/>
                  <a:pt x="190500" y="25400"/>
                </a:cubicBezTo>
                <a:lnTo>
                  <a:pt x="76200" y="25400"/>
                </a:lnTo>
                <a:close/>
                <a:moveTo>
                  <a:pt x="76200" y="88900"/>
                </a:moveTo>
                <a:cubicBezTo>
                  <a:pt x="69175" y="88900"/>
                  <a:pt x="63500" y="94575"/>
                  <a:pt x="63500" y="101600"/>
                </a:cubicBezTo>
                <a:cubicBezTo>
                  <a:pt x="63500" y="108625"/>
                  <a:pt x="69175" y="114300"/>
                  <a:pt x="76200" y="114300"/>
                </a:cubicBezTo>
                <a:lnTo>
                  <a:pt x="190500" y="114300"/>
                </a:lnTo>
                <a:cubicBezTo>
                  <a:pt x="197525" y="114300"/>
                  <a:pt x="203200" y="108625"/>
                  <a:pt x="203200" y="101600"/>
                </a:cubicBezTo>
                <a:cubicBezTo>
                  <a:pt x="203200" y="94575"/>
                  <a:pt x="197525" y="88900"/>
                  <a:pt x="190500" y="88900"/>
                </a:cubicBezTo>
                <a:lnTo>
                  <a:pt x="76200" y="88900"/>
                </a:lnTo>
                <a:close/>
                <a:moveTo>
                  <a:pt x="76200" y="152400"/>
                </a:moveTo>
                <a:cubicBezTo>
                  <a:pt x="69175" y="152400"/>
                  <a:pt x="63500" y="158075"/>
                  <a:pt x="63500" y="165100"/>
                </a:cubicBezTo>
                <a:cubicBezTo>
                  <a:pt x="63500" y="172125"/>
                  <a:pt x="69175" y="177800"/>
                  <a:pt x="76200" y="177800"/>
                </a:cubicBezTo>
                <a:lnTo>
                  <a:pt x="190500" y="177800"/>
                </a:lnTo>
                <a:cubicBezTo>
                  <a:pt x="197525" y="177800"/>
                  <a:pt x="203200" y="172125"/>
                  <a:pt x="203200" y="165100"/>
                </a:cubicBezTo>
                <a:cubicBezTo>
                  <a:pt x="203200" y="158075"/>
                  <a:pt x="197525" y="152400"/>
                  <a:pt x="190500" y="152400"/>
                </a:cubicBezTo>
                <a:lnTo>
                  <a:pt x="76200" y="152400"/>
                </a:lnTo>
                <a:close/>
                <a:moveTo>
                  <a:pt x="6350" y="92075"/>
                </a:moveTo>
                <a:lnTo>
                  <a:pt x="6350" y="111125"/>
                </a:lnTo>
                <a:cubicBezTo>
                  <a:pt x="6350" y="116403"/>
                  <a:pt x="10597" y="120650"/>
                  <a:pt x="15875" y="120650"/>
                </a:cubicBezTo>
                <a:lnTo>
                  <a:pt x="34925" y="120650"/>
                </a:lnTo>
                <a:cubicBezTo>
                  <a:pt x="40203" y="120650"/>
                  <a:pt x="44450" y="116403"/>
                  <a:pt x="44450" y="111125"/>
                </a:cubicBezTo>
                <a:lnTo>
                  <a:pt x="44450" y="92075"/>
                </a:lnTo>
                <a:cubicBezTo>
                  <a:pt x="44450" y="86797"/>
                  <a:pt x="40203" y="82550"/>
                  <a:pt x="34925" y="82550"/>
                </a:cubicBezTo>
                <a:lnTo>
                  <a:pt x="15875" y="82550"/>
                </a:lnTo>
                <a:cubicBezTo>
                  <a:pt x="10597" y="82550"/>
                  <a:pt x="6350" y="86797"/>
                  <a:pt x="6350" y="92075"/>
                </a:cubicBezTo>
                <a:close/>
                <a:moveTo>
                  <a:pt x="15875" y="146050"/>
                </a:moveTo>
                <a:cubicBezTo>
                  <a:pt x="10597" y="146050"/>
                  <a:pt x="6350" y="150297"/>
                  <a:pt x="6350" y="155575"/>
                </a:cubicBezTo>
                <a:lnTo>
                  <a:pt x="6350" y="174625"/>
                </a:lnTo>
                <a:cubicBezTo>
                  <a:pt x="6350" y="179903"/>
                  <a:pt x="10597" y="184150"/>
                  <a:pt x="15875" y="184150"/>
                </a:cubicBezTo>
                <a:lnTo>
                  <a:pt x="34925" y="184150"/>
                </a:lnTo>
                <a:cubicBezTo>
                  <a:pt x="40203" y="184150"/>
                  <a:pt x="44450" y="179903"/>
                  <a:pt x="44450" y="174625"/>
                </a:cubicBezTo>
                <a:lnTo>
                  <a:pt x="44450" y="155575"/>
                </a:lnTo>
                <a:cubicBezTo>
                  <a:pt x="44450" y="150297"/>
                  <a:pt x="40203" y="146050"/>
                  <a:pt x="34925" y="146050"/>
                </a:cubicBezTo>
                <a:lnTo>
                  <a:pt x="15875" y="14605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41" name="Text 39"/>
          <p:cNvSpPr/>
          <p:nvPr/>
        </p:nvSpPr>
        <p:spPr>
          <a:xfrm>
            <a:off x="9101667" y="3997325"/>
            <a:ext cx="139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Order_Items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441267" y="4581525"/>
            <a:ext cx="7188200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订单明细表，通过order_id与product_id关联，记录商品数量和单价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441267" y="5022850"/>
            <a:ext cx="812800" cy="304800"/>
          </a:xfrm>
          <a:custGeom>
            <a:avLst/>
            <a:gdLst/>
            <a:ahLst/>
            <a:cxnLst/>
            <a:rect l="l" t="t" r="r" b="b"/>
            <a:pathLst>
              <a:path w="812800" h="304800">
                <a:moveTo>
                  <a:pt x="50801" y="0"/>
                </a:moveTo>
                <a:lnTo>
                  <a:pt x="761999" y="0"/>
                </a:lnTo>
                <a:cubicBezTo>
                  <a:pt x="790056" y="0"/>
                  <a:pt x="812800" y="22744"/>
                  <a:pt x="812800" y="50801"/>
                </a:cubicBezTo>
                <a:lnTo>
                  <a:pt x="812800" y="253999"/>
                </a:lnTo>
                <a:cubicBezTo>
                  <a:pt x="812800" y="282056"/>
                  <a:pt x="790056" y="304800"/>
                  <a:pt x="7619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E7CE8">
              <a:alpha val="10196"/>
            </a:srgbClr>
          </a:solidFill>
        </p:spPr>
      </p:sp>
      <p:sp>
        <p:nvSpPr>
          <p:cNvPr id="44" name="Text 42"/>
          <p:cNvSpPr/>
          <p:nvPr/>
        </p:nvSpPr>
        <p:spPr>
          <a:xfrm>
            <a:off x="8441267" y="5022850"/>
            <a:ext cx="889000" cy="304800"/>
          </a:xfrm>
          <a:prstGeom prst="rect">
            <a:avLst/>
          </a:prstGeom>
          <a:noFill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5E7CE8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复合主键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355667" y="5022850"/>
            <a:ext cx="482600" cy="304800"/>
          </a:xfrm>
          <a:custGeom>
            <a:avLst/>
            <a:gdLst/>
            <a:ahLst/>
            <a:cxnLst/>
            <a:rect l="l" t="t" r="r" b="b"/>
            <a:pathLst>
              <a:path w="482600" h="304800">
                <a:moveTo>
                  <a:pt x="50801" y="0"/>
                </a:moveTo>
                <a:lnTo>
                  <a:pt x="431799" y="0"/>
                </a:lnTo>
                <a:cubicBezTo>
                  <a:pt x="459856" y="0"/>
                  <a:pt x="482600" y="22744"/>
                  <a:pt x="482600" y="50801"/>
                </a:cubicBezTo>
                <a:lnTo>
                  <a:pt x="482600" y="253999"/>
                </a:lnTo>
                <a:cubicBezTo>
                  <a:pt x="482600" y="282056"/>
                  <a:pt x="459856" y="304800"/>
                  <a:pt x="4317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4ADE80">
              <a:alpha val="10196"/>
            </a:srgbClr>
          </a:solidFill>
        </p:spPr>
      </p:sp>
      <p:sp>
        <p:nvSpPr>
          <p:cNvPr id="46" name="Text 44"/>
          <p:cNvSpPr/>
          <p:nvPr/>
        </p:nvSpPr>
        <p:spPr>
          <a:xfrm>
            <a:off x="9355667" y="5022850"/>
            <a:ext cx="558800" cy="304800"/>
          </a:xfrm>
          <a:prstGeom prst="rect">
            <a:avLst/>
          </a:prstGeom>
          <a:noFill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4ADE8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2NF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441267" y="5429250"/>
            <a:ext cx="7188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完全依赖于主键，不存在部分依赖，符合第二范式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08000" y="6369050"/>
            <a:ext cx="15240000" cy="2235200"/>
          </a:xfrm>
          <a:custGeom>
            <a:avLst/>
            <a:gdLst/>
            <a:ahLst/>
            <a:cxnLst/>
            <a:rect l="l" t="t" r="r" b="b"/>
            <a:pathLst>
              <a:path w="15240000" h="2235200">
                <a:moveTo>
                  <a:pt x="203202" y="0"/>
                </a:moveTo>
                <a:lnTo>
                  <a:pt x="15036798" y="0"/>
                </a:lnTo>
                <a:cubicBezTo>
                  <a:pt x="15149023" y="0"/>
                  <a:pt x="15240000" y="90977"/>
                  <a:pt x="15240000" y="203202"/>
                </a:cubicBezTo>
                <a:lnTo>
                  <a:pt x="15240000" y="2031998"/>
                </a:lnTo>
                <a:cubicBezTo>
                  <a:pt x="15240000" y="2144223"/>
                  <a:pt x="15149023" y="2235200"/>
                  <a:pt x="15036798" y="2235200"/>
                </a:cubicBezTo>
                <a:lnTo>
                  <a:pt x="203202" y="2235200"/>
                </a:lnTo>
                <a:cubicBezTo>
                  <a:pt x="90977" y="2235200"/>
                  <a:pt x="0" y="2144223"/>
                  <a:pt x="0" y="2031998"/>
                </a:cubicBezTo>
                <a:lnTo>
                  <a:pt x="0" y="203202"/>
                </a:lnTo>
                <a:cubicBezTo>
                  <a:pt x="0" y="91052"/>
                  <a:pt x="91052" y="0"/>
                  <a:pt x="203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9" name="Shape 47"/>
          <p:cNvSpPr/>
          <p:nvPr/>
        </p:nvSpPr>
        <p:spPr>
          <a:xfrm>
            <a:off x="711200" y="65722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50" name="Shape 48"/>
          <p:cNvSpPr/>
          <p:nvPr/>
        </p:nvSpPr>
        <p:spPr>
          <a:xfrm>
            <a:off x="889000" y="675005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6788" y="4713"/>
                </a:moveTo>
                <a:cubicBezTo>
                  <a:pt x="98276" y="-2629"/>
                  <a:pt x="104775" y="-7937"/>
                  <a:pt x="112316" y="-7937"/>
                </a:cubicBezTo>
                <a:lnTo>
                  <a:pt x="141982" y="-7937"/>
                </a:lnTo>
                <a:cubicBezTo>
                  <a:pt x="149523" y="-7937"/>
                  <a:pt x="156021" y="-2629"/>
                  <a:pt x="157510" y="4713"/>
                </a:cubicBezTo>
                <a:lnTo>
                  <a:pt x="164703" y="39439"/>
                </a:lnTo>
                <a:cubicBezTo>
                  <a:pt x="171698" y="42416"/>
                  <a:pt x="178246" y="46236"/>
                  <a:pt x="184200" y="50750"/>
                </a:cubicBezTo>
                <a:lnTo>
                  <a:pt x="217835" y="39588"/>
                </a:lnTo>
                <a:cubicBezTo>
                  <a:pt x="224979" y="37207"/>
                  <a:pt x="232817" y="40184"/>
                  <a:pt x="236587" y="46732"/>
                </a:cubicBezTo>
                <a:lnTo>
                  <a:pt x="251420" y="72430"/>
                </a:lnTo>
                <a:cubicBezTo>
                  <a:pt x="255191" y="78978"/>
                  <a:pt x="253851" y="87213"/>
                  <a:pt x="248196" y="92224"/>
                </a:cubicBezTo>
                <a:lnTo>
                  <a:pt x="221754" y="115739"/>
                </a:lnTo>
                <a:cubicBezTo>
                  <a:pt x="222200" y="119410"/>
                  <a:pt x="222399" y="123180"/>
                  <a:pt x="222399" y="127000"/>
                </a:cubicBezTo>
                <a:cubicBezTo>
                  <a:pt x="222399" y="130820"/>
                  <a:pt x="222151" y="134590"/>
                  <a:pt x="221754" y="138261"/>
                </a:cubicBezTo>
                <a:lnTo>
                  <a:pt x="248245" y="161826"/>
                </a:lnTo>
                <a:cubicBezTo>
                  <a:pt x="253901" y="166836"/>
                  <a:pt x="255191" y="175121"/>
                  <a:pt x="251470" y="181620"/>
                </a:cubicBezTo>
                <a:lnTo>
                  <a:pt x="236637" y="207318"/>
                </a:lnTo>
                <a:cubicBezTo>
                  <a:pt x="232866" y="213816"/>
                  <a:pt x="225028" y="216843"/>
                  <a:pt x="217884" y="214461"/>
                </a:cubicBezTo>
                <a:lnTo>
                  <a:pt x="184249" y="203299"/>
                </a:lnTo>
                <a:cubicBezTo>
                  <a:pt x="178246" y="207814"/>
                  <a:pt x="171698" y="211584"/>
                  <a:pt x="164753" y="214610"/>
                </a:cubicBezTo>
                <a:lnTo>
                  <a:pt x="157609" y="249287"/>
                </a:lnTo>
                <a:cubicBezTo>
                  <a:pt x="156071" y="256679"/>
                  <a:pt x="149572" y="261937"/>
                  <a:pt x="142081" y="261937"/>
                </a:cubicBezTo>
                <a:lnTo>
                  <a:pt x="112415" y="261937"/>
                </a:lnTo>
                <a:cubicBezTo>
                  <a:pt x="104874" y="261937"/>
                  <a:pt x="98375" y="256629"/>
                  <a:pt x="96887" y="249287"/>
                </a:cubicBezTo>
                <a:lnTo>
                  <a:pt x="89743" y="214610"/>
                </a:lnTo>
                <a:cubicBezTo>
                  <a:pt x="82748" y="211634"/>
                  <a:pt x="76250" y="207814"/>
                  <a:pt x="70247" y="203299"/>
                </a:cubicBezTo>
                <a:lnTo>
                  <a:pt x="36463" y="214461"/>
                </a:lnTo>
                <a:cubicBezTo>
                  <a:pt x="29319" y="216843"/>
                  <a:pt x="21481" y="213866"/>
                  <a:pt x="17711" y="207318"/>
                </a:cubicBezTo>
                <a:lnTo>
                  <a:pt x="2877" y="181620"/>
                </a:lnTo>
                <a:cubicBezTo>
                  <a:pt x="-893" y="175071"/>
                  <a:pt x="446" y="166836"/>
                  <a:pt x="6102" y="161826"/>
                </a:cubicBezTo>
                <a:lnTo>
                  <a:pt x="32593" y="138261"/>
                </a:lnTo>
                <a:cubicBezTo>
                  <a:pt x="32147" y="134590"/>
                  <a:pt x="31948" y="130820"/>
                  <a:pt x="31948" y="127000"/>
                </a:cubicBezTo>
                <a:cubicBezTo>
                  <a:pt x="31948" y="123180"/>
                  <a:pt x="32196" y="119410"/>
                  <a:pt x="32593" y="115739"/>
                </a:cubicBezTo>
                <a:lnTo>
                  <a:pt x="6102" y="92174"/>
                </a:lnTo>
                <a:cubicBezTo>
                  <a:pt x="446" y="87164"/>
                  <a:pt x="-843" y="78879"/>
                  <a:pt x="2877" y="72380"/>
                </a:cubicBezTo>
                <a:lnTo>
                  <a:pt x="17711" y="46682"/>
                </a:lnTo>
                <a:cubicBezTo>
                  <a:pt x="21481" y="40134"/>
                  <a:pt x="29319" y="37157"/>
                  <a:pt x="36463" y="39539"/>
                </a:cubicBezTo>
                <a:lnTo>
                  <a:pt x="70098" y="50701"/>
                </a:lnTo>
                <a:cubicBezTo>
                  <a:pt x="76101" y="46186"/>
                  <a:pt x="82649" y="42416"/>
                  <a:pt x="89595" y="39390"/>
                </a:cubicBezTo>
                <a:lnTo>
                  <a:pt x="96788" y="4713"/>
                </a:lnTo>
                <a:close/>
                <a:moveTo>
                  <a:pt x="127149" y="166688"/>
                </a:moveTo>
                <a:cubicBezTo>
                  <a:pt x="141328" y="166634"/>
                  <a:pt x="154401" y="159021"/>
                  <a:pt x="161445" y="146715"/>
                </a:cubicBezTo>
                <a:cubicBezTo>
                  <a:pt x="168488" y="134409"/>
                  <a:pt x="168432" y="119280"/>
                  <a:pt x="161296" y="107027"/>
                </a:cubicBezTo>
                <a:cubicBezTo>
                  <a:pt x="154160" y="94775"/>
                  <a:pt x="141030" y="87259"/>
                  <a:pt x="126851" y="87312"/>
                </a:cubicBezTo>
                <a:cubicBezTo>
                  <a:pt x="112672" y="87366"/>
                  <a:pt x="99599" y="94979"/>
                  <a:pt x="92555" y="107285"/>
                </a:cubicBezTo>
                <a:cubicBezTo>
                  <a:pt x="85512" y="119591"/>
                  <a:pt x="85568" y="134720"/>
                  <a:pt x="92704" y="146973"/>
                </a:cubicBezTo>
                <a:cubicBezTo>
                  <a:pt x="99840" y="159225"/>
                  <a:pt x="112970" y="166741"/>
                  <a:pt x="127149" y="16668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51" name="Text 49"/>
          <p:cNvSpPr/>
          <p:nvPr/>
        </p:nvSpPr>
        <p:spPr>
          <a:xfrm>
            <a:off x="1473200" y="6673850"/>
            <a:ext cx="1676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系统控制表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15433" y="7338483"/>
            <a:ext cx="7310967" cy="1062567"/>
          </a:xfrm>
          <a:custGeom>
            <a:avLst/>
            <a:gdLst/>
            <a:ahLst/>
            <a:cxnLst/>
            <a:rect l="l" t="t" r="r" b="b"/>
            <a:pathLst>
              <a:path w="7310967" h="1062567">
                <a:moveTo>
                  <a:pt x="152404" y="0"/>
                </a:moveTo>
                <a:lnTo>
                  <a:pt x="7158563" y="0"/>
                </a:lnTo>
                <a:cubicBezTo>
                  <a:pt x="7242733" y="0"/>
                  <a:pt x="7310967" y="68234"/>
                  <a:pt x="7310967" y="152404"/>
                </a:cubicBezTo>
                <a:lnTo>
                  <a:pt x="7310967" y="910163"/>
                </a:lnTo>
                <a:cubicBezTo>
                  <a:pt x="7310967" y="994333"/>
                  <a:pt x="7242733" y="1062567"/>
                  <a:pt x="7158563" y="1062567"/>
                </a:cubicBezTo>
                <a:lnTo>
                  <a:pt x="152404" y="1062567"/>
                </a:lnTo>
                <a:cubicBezTo>
                  <a:pt x="68234" y="1062567"/>
                  <a:pt x="0" y="994333"/>
                  <a:pt x="0" y="910163"/>
                </a:cubicBezTo>
                <a:lnTo>
                  <a:pt x="0" y="152404"/>
                </a:lnTo>
                <a:cubicBezTo>
                  <a:pt x="0" y="68290"/>
                  <a:pt x="68290" y="0"/>
                  <a:pt x="15240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53" name="Shape 51"/>
          <p:cNvSpPr/>
          <p:nvPr/>
        </p:nvSpPr>
        <p:spPr>
          <a:xfrm>
            <a:off x="889529" y="7558618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28575"/>
                </a:moveTo>
                <a:cubicBezTo>
                  <a:pt x="175915" y="28575"/>
                  <a:pt x="214313" y="66973"/>
                  <a:pt x="214313" y="114300"/>
                </a:cubicBezTo>
                <a:cubicBezTo>
                  <a:pt x="214313" y="161627"/>
                  <a:pt x="175915" y="200025"/>
                  <a:pt x="128588" y="200025"/>
                </a:cubicBezTo>
                <a:cubicBezTo>
                  <a:pt x="99477" y="200025"/>
                  <a:pt x="73715" y="185514"/>
                  <a:pt x="58222" y="163279"/>
                </a:cubicBezTo>
                <a:cubicBezTo>
                  <a:pt x="53712" y="156805"/>
                  <a:pt x="44782" y="155243"/>
                  <a:pt x="38308" y="159752"/>
                </a:cubicBezTo>
                <a:cubicBezTo>
                  <a:pt x="31834" y="164262"/>
                  <a:pt x="30272" y="173191"/>
                  <a:pt x="34781" y="179665"/>
                </a:cubicBezTo>
                <a:cubicBezTo>
                  <a:pt x="55409" y="209223"/>
                  <a:pt x="89743" y="228600"/>
                  <a:pt x="128588" y="228600"/>
                </a:cubicBezTo>
                <a:cubicBezTo>
                  <a:pt x="191720" y="228600"/>
                  <a:pt x="242888" y="177433"/>
                  <a:pt x="242888" y="114300"/>
                </a:cubicBezTo>
                <a:cubicBezTo>
                  <a:pt x="242888" y="51167"/>
                  <a:pt x="191720" y="0"/>
                  <a:pt x="128588" y="0"/>
                </a:cubicBezTo>
                <a:cubicBezTo>
                  <a:pt x="90324" y="0"/>
                  <a:pt x="56480" y="18797"/>
                  <a:pt x="35719" y="47640"/>
                </a:cubicBezTo>
                <a:lnTo>
                  <a:pt x="35719" y="35719"/>
                </a:lnTo>
                <a:cubicBezTo>
                  <a:pt x="35719" y="27816"/>
                  <a:pt x="29334" y="21431"/>
                  <a:pt x="21431" y="21431"/>
                </a:cubicBezTo>
                <a:cubicBezTo>
                  <a:pt x="13528" y="21431"/>
                  <a:pt x="7144" y="27816"/>
                  <a:pt x="7144" y="35719"/>
                </a:cubicBezTo>
                <a:lnTo>
                  <a:pt x="7144" y="85725"/>
                </a:lnTo>
                <a:cubicBezTo>
                  <a:pt x="7144" y="93628"/>
                  <a:pt x="13528" y="100013"/>
                  <a:pt x="21431" y="100013"/>
                </a:cubicBezTo>
                <a:lnTo>
                  <a:pt x="32415" y="100013"/>
                </a:lnTo>
                <a:cubicBezTo>
                  <a:pt x="32638" y="100013"/>
                  <a:pt x="32861" y="100013"/>
                  <a:pt x="33084" y="100013"/>
                </a:cubicBezTo>
                <a:lnTo>
                  <a:pt x="71482" y="100013"/>
                </a:lnTo>
                <a:cubicBezTo>
                  <a:pt x="79385" y="100013"/>
                  <a:pt x="85770" y="93628"/>
                  <a:pt x="85770" y="85725"/>
                </a:cubicBezTo>
                <a:cubicBezTo>
                  <a:pt x="85770" y="77822"/>
                  <a:pt x="79385" y="71438"/>
                  <a:pt x="71482" y="71438"/>
                </a:cubicBezTo>
                <a:lnTo>
                  <a:pt x="54382" y="71438"/>
                </a:lnTo>
                <a:cubicBezTo>
                  <a:pt x="69160" y="45809"/>
                  <a:pt x="96887" y="28575"/>
                  <a:pt x="128588" y="28575"/>
                </a:cubicBezTo>
                <a:close/>
                <a:moveTo>
                  <a:pt x="139303" y="67866"/>
                </a:moveTo>
                <a:cubicBezTo>
                  <a:pt x="139303" y="61927"/>
                  <a:pt x="134526" y="57150"/>
                  <a:pt x="128588" y="57150"/>
                </a:cubicBezTo>
                <a:cubicBezTo>
                  <a:pt x="122649" y="57150"/>
                  <a:pt x="117872" y="61927"/>
                  <a:pt x="117872" y="67866"/>
                </a:cubicBezTo>
                <a:lnTo>
                  <a:pt x="117872" y="114300"/>
                </a:lnTo>
                <a:cubicBezTo>
                  <a:pt x="117872" y="117157"/>
                  <a:pt x="118988" y="119881"/>
                  <a:pt x="120997" y="121890"/>
                </a:cubicBezTo>
                <a:lnTo>
                  <a:pt x="153144" y="154037"/>
                </a:lnTo>
                <a:cubicBezTo>
                  <a:pt x="157341" y="158234"/>
                  <a:pt x="164128" y="158234"/>
                  <a:pt x="168280" y="154037"/>
                </a:cubicBezTo>
                <a:cubicBezTo>
                  <a:pt x="172432" y="149840"/>
                  <a:pt x="172477" y="143054"/>
                  <a:pt x="168280" y="138901"/>
                </a:cubicBezTo>
                <a:lnTo>
                  <a:pt x="139258" y="109880"/>
                </a:lnTo>
                <a:lnTo>
                  <a:pt x="139258" y="67866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54" name="Text 52"/>
          <p:cNvSpPr/>
          <p:nvPr/>
        </p:nvSpPr>
        <p:spPr>
          <a:xfrm>
            <a:off x="1310217" y="7495118"/>
            <a:ext cx="1308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change_log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72067" y="7952318"/>
            <a:ext cx="7086600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记录所有INSERT/UPDATE变更流水，触发器自动写入，Worker轮询读取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233833" y="7338483"/>
            <a:ext cx="7310967" cy="1062567"/>
          </a:xfrm>
          <a:custGeom>
            <a:avLst/>
            <a:gdLst/>
            <a:ahLst/>
            <a:cxnLst/>
            <a:rect l="l" t="t" r="r" b="b"/>
            <a:pathLst>
              <a:path w="7310967" h="1062567">
                <a:moveTo>
                  <a:pt x="152404" y="0"/>
                </a:moveTo>
                <a:lnTo>
                  <a:pt x="7158563" y="0"/>
                </a:lnTo>
                <a:cubicBezTo>
                  <a:pt x="7242733" y="0"/>
                  <a:pt x="7310967" y="68234"/>
                  <a:pt x="7310967" y="152404"/>
                </a:cubicBezTo>
                <a:lnTo>
                  <a:pt x="7310967" y="910163"/>
                </a:lnTo>
                <a:cubicBezTo>
                  <a:pt x="7310967" y="994333"/>
                  <a:pt x="7242733" y="1062567"/>
                  <a:pt x="7158563" y="1062567"/>
                </a:cubicBezTo>
                <a:lnTo>
                  <a:pt x="152404" y="1062567"/>
                </a:lnTo>
                <a:cubicBezTo>
                  <a:pt x="68234" y="1062567"/>
                  <a:pt x="0" y="994333"/>
                  <a:pt x="0" y="910163"/>
                </a:cubicBezTo>
                <a:lnTo>
                  <a:pt x="0" y="152404"/>
                </a:lnTo>
                <a:cubicBezTo>
                  <a:pt x="0" y="68290"/>
                  <a:pt x="68290" y="0"/>
                  <a:pt x="15240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8422217" y="755861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58" name="Text 56"/>
          <p:cNvSpPr/>
          <p:nvPr/>
        </p:nvSpPr>
        <p:spPr>
          <a:xfrm>
            <a:off x="8828617" y="7495118"/>
            <a:ext cx="990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conflicts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390467" y="7952318"/>
            <a:ext cx="7086600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记录同步失败的版本冲突详情，供邮件告警和Web界面查询处理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84667" cy="508000"/>
          </a:xfrm>
          <a:custGeom>
            <a:avLst/>
            <a:gdLst/>
            <a:ahLst/>
            <a:cxnLst/>
            <a:rect l="l" t="t" r="r" b="b"/>
            <a:pathLst>
              <a:path w="84667" h="508000">
                <a:moveTo>
                  <a:pt x="42333" y="0"/>
                </a:moveTo>
                <a:lnTo>
                  <a:pt x="42333" y="0"/>
                </a:lnTo>
                <a:cubicBezTo>
                  <a:pt x="65713" y="0"/>
                  <a:pt x="84667" y="18953"/>
                  <a:pt x="84667" y="42333"/>
                </a:cubicBezTo>
                <a:lnTo>
                  <a:pt x="84667" y="465667"/>
                </a:lnTo>
                <a:cubicBezTo>
                  <a:pt x="84667" y="489047"/>
                  <a:pt x="65713" y="508000"/>
                  <a:pt x="42333" y="508000"/>
                </a:cubicBezTo>
                <a:lnTo>
                  <a:pt x="42333" y="508000"/>
                </a:lnTo>
                <a:cubicBezTo>
                  <a:pt x="18953" y="508000"/>
                  <a:pt x="0" y="489047"/>
                  <a:pt x="0" y="465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635000" y="423333"/>
            <a:ext cx="5640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数据库设计 - E-R 关系图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35000" y="1058333"/>
            <a:ext cx="1530350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实体关系与数据模型可视化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23333" y="1566333"/>
            <a:ext cx="4995333" cy="6424083"/>
          </a:xfrm>
          <a:custGeom>
            <a:avLst/>
            <a:gdLst/>
            <a:ahLst/>
            <a:cxnLst/>
            <a:rect l="l" t="t" r="r" b="b"/>
            <a:pathLst>
              <a:path w="4995333" h="6424083">
                <a:moveTo>
                  <a:pt x="169342" y="0"/>
                </a:moveTo>
                <a:lnTo>
                  <a:pt x="4825992" y="0"/>
                </a:lnTo>
                <a:cubicBezTo>
                  <a:pt x="4919516" y="0"/>
                  <a:pt x="4995333" y="75817"/>
                  <a:pt x="4995333" y="169342"/>
                </a:cubicBezTo>
                <a:lnTo>
                  <a:pt x="4995333" y="6254742"/>
                </a:lnTo>
                <a:cubicBezTo>
                  <a:pt x="4995333" y="6348266"/>
                  <a:pt x="4919516" y="6424083"/>
                  <a:pt x="4825992" y="6424083"/>
                </a:cubicBezTo>
                <a:lnTo>
                  <a:pt x="169342" y="6424083"/>
                </a:lnTo>
                <a:cubicBezTo>
                  <a:pt x="75817" y="6424083"/>
                  <a:pt x="0" y="6348266"/>
                  <a:pt x="0" y="6254742"/>
                </a:cubicBezTo>
                <a:lnTo>
                  <a:pt x="0" y="169342"/>
                </a:lnTo>
                <a:cubicBezTo>
                  <a:pt x="0" y="75880"/>
                  <a:pt x="75880" y="0"/>
                  <a:pt x="169342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35000" y="1778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7" name="Shape 5"/>
          <p:cNvSpPr/>
          <p:nvPr/>
        </p:nvSpPr>
        <p:spPr>
          <a:xfrm>
            <a:off x="796396" y="1926167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92604" y="102526"/>
                </a:moveTo>
                <a:cubicBezTo>
                  <a:pt x="65224" y="102526"/>
                  <a:pt x="42995" y="80297"/>
                  <a:pt x="42995" y="52917"/>
                </a:cubicBezTo>
                <a:cubicBezTo>
                  <a:pt x="42995" y="25537"/>
                  <a:pt x="65224" y="3307"/>
                  <a:pt x="92604" y="3307"/>
                </a:cubicBezTo>
                <a:cubicBezTo>
                  <a:pt x="119984" y="3307"/>
                  <a:pt x="142214" y="25537"/>
                  <a:pt x="142214" y="52917"/>
                </a:cubicBezTo>
                <a:cubicBezTo>
                  <a:pt x="142214" y="80297"/>
                  <a:pt x="119984" y="102526"/>
                  <a:pt x="92604" y="102526"/>
                </a:cubicBezTo>
                <a:close/>
                <a:moveTo>
                  <a:pt x="79995" y="125677"/>
                </a:moveTo>
                <a:lnTo>
                  <a:pt x="105213" y="125677"/>
                </a:lnTo>
                <a:cubicBezTo>
                  <a:pt x="109223" y="125677"/>
                  <a:pt x="112448" y="128902"/>
                  <a:pt x="112448" y="132912"/>
                </a:cubicBezTo>
                <a:cubicBezTo>
                  <a:pt x="112448" y="134648"/>
                  <a:pt x="111828" y="136302"/>
                  <a:pt x="110712" y="137625"/>
                </a:cubicBezTo>
                <a:lnTo>
                  <a:pt x="99384" y="150854"/>
                </a:lnTo>
                <a:lnTo>
                  <a:pt x="112200" y="198438"/>
                </a:lnTo>
                <a:lnTo>
                  <a:pt x="112448" y="198438"/>
                </a:lnTo>
                <a:lnTo>
                  <a:pt x="126752" y="141180"/>
                </a:lnTo>
                <a:cubicBezTo>
                  <a:pt x="127661" y="137583"/>
                  <a:pt x="131341" y="135392"/>
                  <a:pt x="134813" y="136715"/>
                </a:cubicBezTo>
                <a:cubicBezTo>
                  <a:pt x="160404" y="146472"/>
                  <a:pt x="178594" y="171276"/>
                  <a:pt x="178594" y="200298"/>
                </a:cubicBezTo>
                <a:cubicBezTo>
                  <a:pt x="178594" y="206540"/>
                  <a:pt x="173509" y="211625"/>
                  <a:pt x="167266" y="211625"/>
                </a:cubicBezTo>
                <a:lnTo>
                  <a:pt x="17942" y="211667"/>
                </a:lnTo>
                <a:cubicBezTo>
                  <a:pt x="11700" y="211667"/>
                  <a:pt x="6615" y="206582"/>
                  <a:pt x="6615" y="200339"/>
                </a:cubicBezTo>
                <a:cubicBezTo>
                  <a:pt x="6615" y="171318"/>
                  <a:pt x="24805" y="146513"/>
                  <a:pt x="50395" y="136757"/>
                </a:cubicBezTo>
                <a:cubicBezTo>
                  <a:pt x="53868" y="135434"/>
                  <a:pt x="57547" y="137625"/>
                  <a:pt x="58456" y="141221"/>
                </a:cubicBezTo>
                <a:lnTo>
                  <a:pt x="72760" y="198479"/>
                </a:lnTo>
                <a:lnTo>
                  <a:pt x="73008" y="198479"/>
                </a:lnTo>
                <a:lnTo>
                  <a:pt x="85824" y="150895"/>
                </a:lnTo>
                <a:lnTo>
                  <a:pt x="74497" y="137666"/>
                </a:lnTo>
                <a:cubicBezTo>
                  <a:pt x="73381" y="136343"/>
                  <a:pt x="72760" y="134689"/>
                  <a:pt x="72760" y="132953"/>
                </a:cubicBezTo>
                <a:cubicBezTo>
                  <a:pt x="72760" y="128943"/>
                  <a:pt x="75985" y="125718"/>
                  <a:pt x="79995" y="125718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270000" y="1862667"/>
            <a:ext cx="1270000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Customer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528" y="2458864"/>
            <a:ext cx="4568472" cy="515056"/>
          </a:xfrm>
          <a:custGeom>
            <a:avLst/>
            <a:gdLst/>
            <a:ahLst/>
            <a:cxnLst/>
            <a:rect l="l" t="t" r="r" b="b"/>
            <a:pathLst>
              <a:path w="4568472" h="515056">
                <a:moveTo>
                  <a:pt x="84665" y="0"/>
                </a:moveTo>
                <a:lnTo>
                  <a:pt x="4483807" y="0"/>
                </a:lnTo>
                <a:cubicBezTo>
                  <a:pt x="4530566" y="0"/>
                  <a:pt x="4568472" y="37906"/>
                  <a:pt x="4568472" y="84665"/>
                </a:cubicBezTo>
                <a:lnTo>
                  <a:pt x="4568472" y="430391"/>
                </a:lnTo>
                <a:cubicBezTo>
                  <a:pt x="4568472" y="477150"/>
                  <a:pt x="4530566" y="515056"/>
                  <a:pt x="4483807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9056" y="2624669"/>
            <a:ext cx="1223477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customer_id (PK)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38528" y="3065638"/>
            <a:ext cx="4568472" cy="515056"/>
          </a:xfrm>
          <a:custGeom>
            <a:avLst/>
            <a:gdLst/>
            <a:ahLst/>
            <a:cxnLst/>
            <a:rect l="l" t="t" r="r" b="b"/>
            <a:pathLst>
              <a:path w="4568472" h="515056">
                <a:moveTo>
                  <a:pt x="84665" y="0"/>
                </a:moveTo>
                <a:lnTo>
                  <a:pt x="4483807" y="0"/>
                </a:lnTo>
                <a:cubicBezTo>
                  <a:pt x="4530566" y="0"/>
                  <a:pt x="4568472" y="37906"/>
                  <a:pt x="4568472" y="84665"/>
                </a:cubicBezTo>
                <a:lnTo>
                  <a:pt x="4568472" y="430391"/>
                </a:lnTo>
                <a:cubicBezTo>
                  <a:pt x="4568472" y="477150"/>
                  <a:pt x="4530566" y="515056"/>
                  <a:pt x="4483807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9056" y="3231444"/>
            <a:ext cx="452217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name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8528" y="3672418"/>
            <a:ext cx="4568472" cy="515056"/>
          </a:xfrm>
          <a:custGeom>
            <a:avLst/>
            <a:gdLst/>
            <a:ahLst/>
            <a:cxnLst/>
            <a:rect l="l" t="t" r="r" b="b"/>
            <a:pathLst>
              <a:path w="4568472" h="515056">
                <a:moveTo>
                  <a:pt x="84665" y="0"/>
                </a:moveTo>
                <a:lnTo>
                  <a:pt x="4483807" y="0"/>
                </a:lnTo>
                <a:cubicBezTo>
                  <a:pt x="4530566" y="0"/>
                  <a:pt x="4568472" y="37906"/>
                  <a:pt x="4568472" y="84665"/>
                </a:cubicBezTo>
                <a:lnTo>
                  <a:pt x="4568472" y="430391"/>
                </a:lnTo>
                <a:cubicBezTo>
                  <a:pt x="4568472" y="477150"/>
                  <a:pt x="4530566" y="515056"/>
                  <a:pt x="4483807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9056" y="3838223"/>
            <a:ext cx="438767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email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8528" y="4279197"/>
            <a:ext cx="4568472" cy="515056"/>
          </a:xfrm>
          <a:custGeom>
            <a:avLst/>
            <a:gdLst/>
            <a:ahLst/>
            <a:cxnLst/>
            <a:rect l="l" t="t" r="r" b="b"/>
            <a:pathLst>
              <a:path w="4568472" h="515056">
                <a:moveTo>
                  <a:pt x="84665" y="0"/>
                </a:moveTo>
                <a:lnTo>
                  <a:pt x="4483807" y="0"/>
                </a:lnTo>
                <a:cubicBezTo>
                  <a:pt x="4530566" y="0"/>
                  <a:pt x="4568472" y="37906"/>
                  <a:pt x="4568472" y="84665"/>
                </a:cubicBezTo>
                <a:lnTo>
                  <a:pt x="4568472" y="430391"/>
                </a:lnTo>
                <a:cubicBezTo>
                  <a:pt x="4568472" y="477150"/>
                  <a:pt x="4530566" y="515056"/>
                  <a:pt x="4483807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9056" y="4445003"/>
            <a:ext cx="501165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phone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519054" y="4998860"/>
            <a:ext cx="166688" cy="148167"/>
          </a:xfrm>
          <a:custGeom>
            <a:avLst/>
            <a:gdLst/>
            <a:ahLst/>
            <a:cxnLst/>
            <a:rect l="l" t="t" r="r" b="b"/>
            <a:pathLst>
              <a:path w="166688" h="148167">
                <a:moveTo>
                  <a:pt x="121398" y="27781"/>
                </a:moveTo>
                <a:cubicBezTo>
                  <a:pt x="116594" y="27781"/>
                  <a:pt x="111935" y="29083"/>
                  <a:pt x="107855" y="31456"/>
                </a:cubicBezTo>
                <a:cubicBezTo>
                  <a:pt x="103283" y="26826"/>
                  <a:pt x="97958" y="22948"/>
                  <a:pt x="92083" y="20026"/>
                </a:cubicBezTo>
                <a:cubicBezTo>
                  <a:pt x="100244" y="13080"/>
                  <a:pt x="110633" y="9260"/>
                  <a:pt x="121398" y="9260"/>
                </a:cubicBezTo>
                <a:cubicBezTo>
                  <a:pt x="146401" y="9260"/>
                  <a:pt x="166688" y="29518"/>
                  <a:pt x="166688" y="54550"/>
                </a:cubicBezTo>
                <a:cubicBezTo>
                  <a:pt x="166688" y="66559"/>
                  <a:pt x="161913" y="78077"/>
                  <a:pt x="153434" y="86556"/>
                </a:cubicBezTo>
                <a:lnTo>
                  <a:pt x="132858" y="107131"/>
                </a:lnTo>
                <a:cubicBezTo>
                  <a:pt x="124379" y="115611"/>
                  <a:pt x="112861" y="120385"/>
                  <a:pt x="100852" y="120385"/>
                </a:cubicBezTo>
                <a:cubicBezTo>
                  <a:pt x="75849" y="120385"/>
                  <a:pt x="55562" y="100128"/>
                  <a:pt x="55562" y="75096"/>
                </a:cubicBezTo>
                <a:cubicBezTo>
                  <a:pt x="55562" y="74662"/>
                  <a:pt x="55562" y="74228"/>
                  <a:pt x="55591" y="73794"/>
                </a:cubicBezTo>
                <a:cubicBezTo>
                  <a:pt x="55736" y="68672"/>
                  <a:pt x="59990" y="64649"/>
                  <a:pt x="65112" y="64794"/>
                </a:cubicBezTo>
                <a:cubicBezTo>
                  <a:pt x="70234" y="64939"/>
                  <a:pt x="74257" y="69193"/>
                  <a:pt x="74112" y="74315"/>
                </a:cubicBezTo>
                <a:cubicBezTo>
                  <a:pt x="74112" y="74575"/>
                  <a:pt x="74112" y="74836"/>
                  <a:pt x="74112" y="75067"/>
                </a:cubicBezTo>
                <a:cubicBezTo>
                  <a:pt x="74112" y="89855"/>
                  <a:pt x="86093" y="101836"/>
                  <a:pt x="100881" y="101836"/>
                </a:cubicBezTo>
                <a:cubicBezTo>
                  <a:pt x="107971" y="101836"/>
                  <a:pt x="114771" y="99029"/>
                  <a:pt x="119807" y="93993"/>
                </a:cubicBezTo>
                <a:lnTo>
                  <a:pt x="140382" y="73418"/>
                </a:lnTo>
                <a:cubicBezTo>
                  <a:pt x="145389" y="68411"/>
                  <a:pt x="148225" y="61582"/>
                  <a:pt x="148225" y="54492"/>
                </a:cubicBezTo>
                <a:cubicBezTo>
                  <a:pt x="148225" y="39704"/>
                  <a:pt x="136244" y="27723"/>
                  <a:pt x="121456" y="27723"/>
                </a:cubicBezTo>
                <a:close/>
                <a:moveTo>
                  <a:pt x="79640" y="50151"/>
                </a:moveTo>
                <a:cubicBezTo>
                  <a:pt x="79090" y="49919"/>
                  <a:pt x="78540" y="49601"/>
                  <a:pt x="78048" y="49254"/>
                </a:cubicBezTo>
                <a:cubicBezTo>
                  <a:pt x="74402" y="47373"/>
                  <a:pt x="70234" y="46302"/>
                  <a:pt x="65865" y="46302"/>
                </a:cubicBezTo>
                <a:cubicBezTo>
                  <a:pt x="58775" y="46302"/>
                  <a:pt x="51974" y="49109"/>
                  <a:pt x="46939" y="54144"/>
                </a:cubicBezTo>
                <a:lnTo>
                  <a:pt x="26363" y="74720"/>
                </a:lnTo>
                <a:cubicBezTo>
                  <a:pt x="21357" y="79726"/>
                  <a:pt x="18521" y="86556"/>
                  <a:pt x="18521" y="93646"/>
                </a:cubicBezTo>
                <a:cubicBezTo>
                  <a:pt x="18521" y="108434"/>
                  <a:pt x="30501" y="120414"/>
                  <a:pt x="45289" y="120414"/>
                </a:cubicBezTo>
                <a:cubicBezTo>
                  <a:pt x="50064" y="120414"/>
                  <a:pt x="54723" y="119141"/>
                  <a:pt x="58804" y="116768"/>
                </a:cubicBezTo>
                <a:cubicBezTo>
                  <a:pt x="63376" y="121398"/>
                  <a:pt x="68701" y="125276"/>
                  <a:pt x="74604" y="128199"/>
                </a:cubicBezTo>
                <a:cubicBezTo>
                  <a:pt x="66443" y="135115"/>
                  <a:pt x="56083" y="138964"/>
                  <a:pt x="45289" y="138964"/>
                </a:cubicBezTo>
                <a:cubicBezTo>
                  <a:pt x="20286" y="138964"/>
                  <a:pt x="0" y="118707"/>
                  <a:pt x="0" y="93675"/>
                </a:cubicBezTo>
                <a:cubicBezTo>
                  <a:pt x="0" y="81665"/>
                  <a:pt x="4775" y="70148"/>
                  <a:pt x="13254" y="61669"/>
                </a:cubicBezTo>
                <a:lnTo>
                  <a:pt x="33829" y="41093"/>
                </a:lnTo>
                <a:cubicBezTo>
                  <a:pt x="42309" y="32614"/>
                  <a:pt x="53826" y="27839"/>
                  <a:pt x="65836" y="27839"/>
                </a:cubicBezTo>
                <a:cubicBezTo>
                  <a:pt x="90897" y="27839"/>
                  <a:pt x="111125" y="48270"/>
                  <a:pt x="111125" y="73244"/>
                </a:cubicBezTo>
                <a:cubicBezTo>
                  <a:pt x="111125" y="73620"/>
                  <a:pt x="111125" y="73997"/>
                  <a:pt x="111125" y="74373"/>
                </a:cubicBezTo>
                <a:cubicBezTo>
                  <a:pt x="111009" y="79495"/>
                  <a:pt x="106755" y="83517"/>
                  <a:pt x="101633" y="83402"/>
                </a:cubicBezTo>
                <a:cubicBezTo>
                  <a:pt x="96511" y="83286"/>
                  <a:pt x="92488" y="79032"/>
                  <a:pt x="92604" y="73910"/>
                </a:cubicBezTo>
                <a:cubicBezTo>
                  <a:pt x="92604" y="73678"/>
                  <a:pt x="92604" y="73476"/>
                  <a:pt x="92604" y="73244"/>
                </a:cubicBezTo>
                <a:cubicBezTo>
                  <a:pt x="92604" y="63492"/>
                  <a:pt x="87395" y="54926"/>
                  <a:pt x="79640" y="5020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8" name="Text 16"/>
          <p:cNvSpPr/>
          <p:nvPr/>
        </p:nvSpPr>
        <p:spPr>
          <a:xfrm>
            <a:off x="2777023" y="4967110"/>
            <a:ext cx="359833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 : 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170701" y="4998860"/>
            <a:ext cx="148167" cy="148167"/>
          </a:xfrm>
          <a:custGeom>
            <a:avLst/>
            <a:gdLst/>
            <a:ahLst/>
            <a:cxnLst/>
            <a:rect l="l" t="t" r="r" b="b"/>
            <a:pathLst>
              <a:path w="148167" h="148167">
                <a:moveTo>
                  <a:pt x="145446" y="80624"/>
                </a:moveTo>
                <a:cubicBezTo>
                  <a:pt x="149064" y="77006"/>
                  <a:pt x="149064" y="71132"/>
                  <a:pt x="145446" y="67514"/>
                </a:cubicBezTo>
                <a:lnTo>
                  <a:pt x="99144" y="21212"/>
                </a:lnTo>
                <a:cubicBezTo>
                  <a:pt x="95527" y="17595"/>
                  <a:pt x="89652" y="17595"/>
                  <a:pt x="86035" y="21212"/>
                </a:cubicBezTo>
                <a:cubicBezTo>
                  <a:pt x="82418" y="24829"/>
                  <a:pt x="82418" y="30704"/>
                  <a:pt x="86035" y="34321"/>
                </a:cubicBezTo>
                <a:lnTo>
                  <a:pt x="116537" y="64823"/>
                </a:lnTo>
                <a:lnTo>
                  <a:pt x="9260" y="64823"/>
                </a:lnTo>
                <a:cubicBezTo>
                  <a:pt x="4138" y="64823"/>
                  <a:pt x="0" y="68961"/>
                  <a:pt x="0" y="74083"/>
                </a:cubicBezTo>
                <a:cubicBezTo>
                  <a:pt x="0" y="79206"/>
                  <a:pt x="4138" y="83344"/>
                  <a:pt x="9260" y="83344"/>
                </a:cubicBezTo>
                <a:lnTo>
                  <a:pt x="116537" y="83344"/>
                </a:lnTo>
                <a:lnTo>
                  <a:pt x="86035" y="113845"/>
                </a:lnTo>
                <a:cubicBezTo>
                  <a:pt x="82418" y="117463"/>
                  <a:pt x="82418" y="123337"/>
                  <a:pt x="86035" y="126955"/>
                </a:cubicBezTo>
                <a:cubicBezTo>
                  <a:pt x="89652" y="130572"/>
                  <a:pt x="95527" y="130572"/>
                  <a:pt x="99144" y="126955"/>
                </a:cubicBezTo>
                <a:lnTo>
                  <a:pt x="145446" y="80652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0" name="Shape 18"/>
          <p:cNvSpPr/>
          <p:nvPr/>
        </p:nvSpPr>
        <p:spPr>
          <a:xfrm>
            <a:off x="5630333" y="1566333"/>
            <a:ext cx="4995333" cy="6424083"/>
          </a:xfrm>
          <a:custGeom>
            <a:avLst/>
            <a:gdLst/>
            <a:ahLst/>
            <a:cxnLst/>
            <a:rect l="l" t="t" r="r" b="b"/>
            <a:pathLst>
              <a:path w="4995333" h="6424083">
                <a:moveTo>
                  <a:pt x="169342" y="0"/>
                </a:moveTo>
                <a:lnTo>
                  <a:pt x="4825992" y="0"/>
                </a:lnTo>
                <a:cubicBezTo>
                  <a:pt x="4919516" y="0"/>
                  <a:pt x="4995333" y="75817"/>
                  <a:pt x="4995333" y="169342"/>
                </a:cubicBezTo>
                <a:lnTo>
                  <a:pt x="4995333" y="6254742"/>
                </a:lnTo>
                <a:cubicBezTo>
                  <a:pt x="4995333" y="6348266"/>
                  <a:pt x="4919516" y="6424083"/>
                  <a:pt x="4825992" y="6424083"/>
                </a:cubicBezTo>
                <a:lnTo>
                  <a:pt x="169342" y="6424083"/>
                </a:lnTo>
                <a:cubicBezTo>
                  <a:pt x="75817" y="6424083"/>
                  <a:pt x="0" y="6348266"/>
                  <a:pt x="0" y="6254742"/>
                </a:cubicBezTo>
                <a:lnTo>
                  <a:pt x="0" y="169342"/>
                </a:lnTo>
                <a:cubicBezTo>
                  <a:pt x="0" y="75880"/>
                  <a:pt x="75880" y="0"/>
                  <a:pt x="169342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5842000" y="1778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22" name="Shape 20"/>
          <p:cNvSpPr/>
          <p:nvPr/>
        </p:nvSpPr>
        <p:spPr>
          <a:xfrm>
            <a:off x="6016625" y="1926167"/>
            <a:ext cx="158750" cy="211667"/>
          </a:xfrm>
          <a:custGeom>
            <a:avLst/>
            <a:gdLst/>
            <a:ahLst/>
            <a:cxnLst/>
            <a:rect l="l" t="t" r="r" b="b"/>
            <a:pathLst>
              <a:path w="158750" h="211667">
                <a:moveTo>
                  <a:pt x="26458" y="0"/>
                </a:moveTo>
                <a:cubicBezTo>
                  <a:pt x="11865" y="0"/>
                  <a:pt x="0" y="11865"/>
                  <a:pt x="0" y="26458"/>
                </a:cubicBezTo>
                <a:lnTo>
                  <a:pt x="0" y="185208"/>
                </a:lnTo>
                <a:cubicBezTo>
                  <a:pt x="0" y="199802"/>
                  <a:pt x="11865" y="211667"/>
                  <a:pt x="26458" y="211667"/>
                </a:cubicBezTo>
                <a:lnTo>
                  <a:pt x="132292" y="211667"/>
                </a:lnTo>
                <a:cubicBezTo>
                  <a:pt x="146885" y="211667"/>
                  <a:pt x="158750" y="199802"/>
                  <a:pt x="158750" y="185208"/>
                </a:cubicBezTo>
                <a:lnTo>
                  <a:pt x="158750" y="70487"/>
                </a:lnTo>
                <a:cubicBezTo>
                  <a:pt x="158750" y="63459"/>
                  <a:pt x="155980" y="56720"/>
                  <a:pt x="151019" y="51759"/>
                </a:cubicBezTo>
                <a:lnTo>
                  <a:pt x="106950" y="7731"/>
                </a:lnTo>
                <a:cubicBezTo>
                  <a:pt x="101989" y="2770"/>
                  <a:pt x="95291" y="0"/>
                  <a:pt x="88263" y="0"/>
                </a:cubicBezTo>
                <a:lnTo>
                  <a:pt x="26458" y="0"/>
                </a:lnTo>
                <a:close/>
                <a:moveTo>
                  <a:pt x="134565" y="72760"/>
                </a:moveTo>
                <a:lnTo>
                  <a:pt x="95911" y="72760"/>
                </a:lnTo>
                <a:cubicBezTo>
                  <a:pt x="90413" y="72760"/>
                  <a:pt x="85990" y="68337"/>
                  <a:pt x="85990" y="62839"/>
                </a:cubicBezTo>
                <a:lnTo>
                  <a:pt x="85990" y="24185"/>
                </a:lnTo>
                <a:lnTo>
                  <a:pt x="134565" y="72760"/>
                </a:lnTo>
                <a:close/>
                <a:moveTo>
                  <a:pt x="26458" y="158750"/>
                </a:moveTo>
                <a:lnTo>
                  <a:pt x="26458" y="132292"/>
                </a:lnTo>
                <a:cubicBezTo>
                  <a:pt x="26458" y="124974"/>
                  <a:pt x="32370" y="119063"/>
                  <a:pt x="39688" y="119063"/>
                </a:cubicBezTo>
                <a:lnTo>
                  <a:pt x="119063" y="119063"/>
                </a:lnTo>
                <a:cubicBezTo>
                  <a:pt x="126380" y="119063"/>
                  <a:pt x="132292" y="124974"/>
                  <a:pt x="132292" y="132292"/>
                </a:cubicBezTo>
                <a:lnTo>
                  <a:pt x="132292" y="158750"/>
                </a:lnTo>
                <a:cubicBezTo>
                  <a:pt x="132292" y="166067"/>
                  <a:pt x="126380" y="171979"/>
                  <a:pt x="119063" y="171979"/>
                </a:cubicBezTo>
                <a:lnTo>
                  <a:pt x="39688" y="171979"/>
                </a:lnTo>
                <a:cubicBezTo>
                  <a:pt x="32370" y="171979"/>
                  <a:pt x="26458" y="166067"/>
                  <a:pt x="26458" y="158750"/>
                </a:cubicBezTo>
                <a:close/>
                <a:moveTo>
                  <a:pt x="36380" y="26458"/>
                </a:moveTo>
                <a:lnTo>
                  <a:pt x="56224" y="26458"/>
                </a:lnTo>
                <a:cubicBezTo>
                  <a:pt x="61722" y="26458"/>
                  <a:pt x="66146" y="30882"/>
                  <a:pt x="66146" y="36380"/>
                </a:cubicBezTo>
                <a:cubicBezTo>
                  <a:pt x="66146" y="41879"/>
                  <a:pt x="61722" y="46302"/>
                  <a:pt x="56224" y="46302"/>
                </a:cubicBezTo>
                <a:lnTo>
                  <a:pt x="36380" y="46302"/>
                </a:lnTo>
                <a:cubicBezTo>
                  <a:pt x="30882" y="46302"/>
                  <a:pt x="26458" y="41879"/>
                  <a:pt x="26458" y="36380"/>
                </a:cubicBezTo>
                <a:cubicBezTo>
                  <a:pt x="26458" y="30882"/>
                  <a:pt x="30882" y="26458"/>
                  <a:pt x="36380" y="26458"/>
                </a:cubicBezTo>
                <a:close/>
                <a:moveTo>
                  <a:pt x="36380" y="66146"/>
                </a:moveTo>
                <a:lnTo>
                  <a:pt x="56224" y="66146"/>
                </a:lnTo>
                <a:cubicBezTo>
                  <a:pt x="61722" y="66146"/>
                  <a:pt x="66146" y="70569"/>
                  <a:pt x="66146" y="76068"/>
                </a:cubicBezTo>
                <a:cubicBezTo>
                  <a:pt x="66146" y="81566"/>
                  <a:pt x="61722" y="85990"/>
                  <a:pt x="56224" y="85990"/>
                </a:cubicBezTo>
                <a:lnTo>
                  <a:pt x="36380" y="85990"/>
                </a:lnTo>
                <a:cubicBezTo>
                  <a:pt x="30882" y="85990"/>
                  <a:pt x="26458" y="81566"/>
                  <a:pt x="26458" y="76068"/>
                </a:cubicBezTo>
                <a:cubicBezTo>
                  <a:pt x="26458" y="70569"/>
                  <a:pt x="30882" y="66146"/>
                  <a:pt x="36380" y="66146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3" name="Text 21"/>
          <p:cNvSpPr/>
          <p:nvPr/>
        </p:nvSpPr>
        <p:spPr>
          <a:xfrm>
            <a:off x="6477000" y="1862667"/>
            <a:ext cx="931333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845528" y="2458864"/>
            <a:ext cx="4568472" cy="515056"/>
          </a:xfrm>
          <a:custGeom>
            <a:avLst/>
            <a:gdLst/>
            <a:ahLst/>
            <a:cxnLst/>
            <a:rect l="l" t="t" r="r" b="b"/>
            <a:pathLst>
              <a:path w="4568472" h="515056">
                <a:moveTo>
                  <a:pt x="84665" y="0"/>
                </a:moveTo>
                <a:lnTo>
                  <a:pt x="4483807" y="0"/>
                </a:lnTo>
                <a:cubicBezTo>
                  <a:pt x="4530566" y="0"/>
                  <a:pt x="4568472" y="37906"/>
                  <a:pt x="4568472" y="84665"/>
                </a:cubicBezTo>
                <a:lnTo>
                  <a:pt x="4568472" y="430391"/>
                </a:lnTo>
                <a:cubicBezTo>
                  <a:pt x="4568472" y="477150"/>
                  <a:pt x="4530566" y="515056"/>
                  <a:pt x="4483807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5976056" y="2624669"/>
            <a:ext cx="951287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order_id (PK)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845528" y="3065638"/>
            <a:ext cx="4568472" cy="515056"/>
          </a:xfrm>
          <a:custGeom>
            <a:avLst/>
            <a:gdLst/>
            <a:ahLst/>
            <a:cxnLst/>
            <a:rect l="l" t="t" r="r" b="b"/>
            <a:pathLst>
              <a:path w="4568472" h="515056">
                <a:moveTo>
                  <a:pt x="84665" y="0"/>
                </a:moveTo>
                <a:lnTo>
                  <a:pt x="4483807" y="0"/>
                </a:lnTo>
                <a:cubicBezTo>
                  <a:pt x="4530566" y="0"/>
                  <a:pt x="4568472" y="37906"/>
                  <a:pt x="4568472" y="84665"/>
                </a:cubicBezTo>
                <a:lnTo>
                  <a:pt x="4568472" y="430391"/>
                </a:lnTo>
                <a:cubicBezTo>
                  <a:pt x="4568472" y="477150"/>
                  <a:pt x="4530566" y="515056"/>
                  <a:pt x="4483807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5976056" y="3231444"/>
            <a:ext cx="1216312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customer_id (FK)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845528" y="3672418"/>
            <a:ext cx="4568472" cy="515056"/>
          </a:xfrm>
          <a:custGeom>
            <a:avLst/>
            <a:gdLst/>
            <a:ahLst/>
            <a:cxnLst/>
            <a:rect l="l" t="t" r="r" b="b"/>
            <a:pathLst>
              <a:path w="4568472" h="515056">
                <a:moveTo>
                  <a:pt x="84665" y="0"/>
                </a:moveTo>
                <a:lnTo>
                  <a:pt x="4483807" y="0"/>
                </a:lnTo>
                <a:cubicBezTo>
                  <a:pt x="4530566" y="0"/>
                  <a:pt x="4568472" y="37906"/>
                  <a:pt x="4568472" y="84665"/>
                </a:cubicBezTo>
                <a:lnTo>
                  <a:pt x="4568472" y="430391"/>
                </a:lnTo>
                <a:cubicBezTo>
                  <a:pt x="4568472" y="477150"/>
                  <a:pt x="4530566" y="515056"/>
                  <a:pt x="4483807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5976056" y="3838223"/>
            <a:ext cx="810176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order_date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845528" y="4279197"/>
            <a:ext cx="4568472" cy="515056"/>
          </a:xfrm>
          <a:custGeom>
            <a:avLst/>
            <a:gdLst/>
            <a:ahLst/>
            <a:cxnLst/>
            <a:rect l="l" t="t" r="r" b="b"/>
            <a:pathLst>
              <a:path w="4568472" h="515056">
                <a:moveTo>
                  <a:pt x="84665" y="0"/>
                </a:moveTo>
                <a:lnTo>
                  <a:pt x="4483807" y="0"/>
                </a:lnTo>
                <a:cubicBezTo>
                  <a:pt x="4530566" y="0"/>
                  <a:pt x="4568472" y="37906"/>
                  <a:pt x="4568472" y="84665"/>
                </a:cubicBezTo>
                <a:lnTo>
                  <a:pt x="4568472" y="430391"/>
                </a:lnTo>
                <a:cubicBezTo>
                  <a:pt x="4568472" y="477150"/>
                  <a:pt x="4530566" y="515056"/>
                  <a:pt x="4483807" y="515056"/>
                </a:cubicBezTo>
                <a:lnTo>
                  <a:pt x="84665" y="515056"/>
                </a:lnTo>
                <a:cubicBezTo>
                  <a:pt x="37906" y="515056"/>
                  <a:pt x="0" y="477150"/>
                  <a:pt x="0" y="43039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5976056" y="4445003"/>
            <a:ext cx="962973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total_amount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726054" y="4998860"/>
            <a:ext cx="166688" cy="148167"/>
          </a:xfrm>
          <a:custGeom>
            <a:avLst/>
            <a:gdLst/>
            <a:ahLst/>
            <a:cxnLst/>
            <a:rect l="l" t="t" r="r" b="b"/>
            <a:pathLst>
              <a:path w="166688" h="148167">
                <a:moveTo>
                  <a:pt x="121398" y="27781"/>
                </a:moveTo>
                <a:cubicBezTo>
                  <a:pt x="116594" y="27781"/>
                  <a:pt x="111935" y="29083"/>
                  <a:pt x="107855" y="31456"/>
                </a:cubicBezTo>
                <a:cubicBezTo>
                  <a:pt x="103283" y="26826"/>
                  <a:pt x="97958" y="22948"/>
                  <a:pt x="92083" y="20026"/>
                </a:cubicBezTo>
                <a:cubicBezTo>
                  <a:pt x="100244" y="13080"/>
                  <a:pt x="110633" y="9260"/>
                  <a:pt x="121398" y="9260"/>
                </a:cubicBezTo>
                <a:cubicBezTo>
                  <a:pt x="146401" y="9260"/>
                  <a:pt x="166688" y="29518"/>
                  <a:pt x="166688" y="54550"/>
                </a:cubicBezTo>
                <a:cubicBezTo>
                  <a:pt x="166688" y="66559"/>
                  <a:pt x="161913" y="78077"/>
                  <a:pt x="153434" y="86556"/>
                </a:cubicBezTo>
                <a:lnTo>
                  <a:pt x="132858" y="107131"/>
                </a:lnTo>
                <a:cubicBezTo>
                  <a:pt x="124379" y="115611"/>
                  <a:pt x="112861" y="120385"/>
                  <a:pt x="100852" y="120385"/>
                </a:cubicBezTo>
                <a:cubicBezTo>
                  <a:pt x="75849" y="120385"/>
                  <a:pt x="55562" y="100128"/>
                  <a:pt x="55562" y="75096"/>
                </a:cubicBezTo>
                <a:cubicBezTo>
                  <a:pt x="55562" y="74662"/>
                  <a:pt x="55562" y="74228"/>
                  <a:pt x="55591" y="73794"/>
                </a:cubicBezTo>
                <a:cubicBezTo>
                  <a:pt x="55736" y="68672"/>
                  <a:pt x="59990" y="64649"/>
                  <a:pt x="65112" y="64794"/>
                </a:cubicBezTo>
                <a:cubicBezTo>
                  <a:pt x="70234" y="64939"/>
                  <a:pt x="74257" y="69193"/>
                  <a:pt x="74112" y="74315"/>
                </a:cubicBezTo>
                <a:cubicBezTo>
                  <a:pt x="74112" y="74575"/>
                  <a:pt x="74112" y="74836"/>
                  <a:pt x="74112" y="75067"/>
                </a:cubicBezTo>
                <a:cubicBezTo>
                  <a:pt x="74112" y="89855"/>
                  <a:pt x="86093" y="101836"/>
                  <a:pt x="100881" y="101836"/>
                </a:cubicBezTo>
                <a:cubicBezTo>
                  <a:pt x="107971" y="101836"/>
                  <a:pt x="114771" y="99029"/>
                  <a:pt x="119807" y="93993"/>
                </a:cubicBezTo>
                <a:lnTo>
                  <a:pt x="140382" y="73418"/>
                </a:lnTo>
                <a:cubicBezTo>
                  <a:pt x="145389" y="68411"/>
                  <a:pt x="148225" y="61582"/>
                  <a:pt x="148225" y="54492"/>
                </a:cubicBezTo>
                <a:cubicBezTo>
                  <a:pt x="148225" y="39704"/>
                  <a:pt x="136244" y="27723"/>
                  <a:pt x="121456" y="27723"/>
                </a:cubicBezTo>
                <a:close/>
                <a:moveTo>
                  <a:pt x="79640" y="50151"/>
                </a:moveTo>
                <a:cubicBezTo>
                  <a:pt x="79090" y="49919"/>
                  <a:pt x="78540" y="49601"/>
                  <a:pt x="78048" y="49254"/>
                </a:cubicBezTo>
                <a:cubicBezTo>
                  <a:pt x="74402" y="47373"/>
                  <a:pt x="70234" y="46302"/>
                  <a:pt x="65865" y="46302"/>
                </a:cubicBezTo>
                <a:cubicBezTo>
                  <a:pt x="58775" y="46302"/>
                  <a:pt x="51974" y="49109"/>
                  <a:pt x="46939" y="54144"/>
                </a:cubicBezTo>
                <a:lnTo>
                  <a:pt x="26363" y="74720"/>
                </a:lnTo>
                <a:cubicBezTo>
                  <a:pt x="21357" y="79726"/>
                  <a:pt x="18521" y="86556"/>
                  <a:pt x="18521" y="93646"/>
                </a:cubicBezTo>
                <a:cubicBezTo>
                  <a:pt x="18521" y="108434"/>
                  <a:pt x="30501" y="120414"/>
                  <a:pt x="45289" y="120414"/>
                </a:cubicBezTo>
                <a:cubicBezTo>
                  <a:pt x="50064" y="120414"/>
                  <a:pt x="54723" y="119141"/>
                  <a:pt x="58804" y="116768"/>
                </a:cubicBezTo>
                <a:cubicBezTo>
                  <a:pt x="63376" y="121398"/>
                  <a:pt x="68701" y="125276"/>
                  <a:pt x="74604" y="128199"/>
                </a:cubicBezTo>
                <a:cubicBezTo>
                  <a:pt x="66443" y="135115"/>
                  <a:pt x="56083" y="138964"/>
                  <a:pt x="45289" y="138964"/>
                </a:cubicBezTo>
                <a:cubicBezTo>
                  <a:pt x="20286" y="138964"/>
                  <a:pt x="0" y="118707"/>
                  <a:pt x="0" y="93675"/>
                </a:cubicBezTo>
                <a:cubicBezTo>
                  <a:pt x="0" y="81665"/>
                  <a:pt x="4775" y="70148"/>
                  <a:pt x="13254" y="61669"/>
                </a:cubicBezTo>
                <a:lnTo>
                  <a:pt x="33829" y="41093"/>
                </a:lnTo>
                <a:cubicBezTo>
                  <a:pt x="42309" y="32614"/>
                  <a:pt x="53826" y="27839"/>
                  <a:pt x="65836" y="27839"/>
                </a:cubicBezTo>
                <a:cubicBezTo>
                  <a:pt x="90897" y="27839"/>
                  <a:pt x="111125" y="48270"/>
                  <a:pt x="111125" y="73244"/>
                </a:cubicBezTo>
                <a:cubicBezTo>
                  <a:pt x="111125" y="73620"/>
                  <a:pt x="111125" y="73997"/>
                  <a:pt x="111125" y="74373"/>
                </a:cubicBezTo>
                <a:cubicBezTo>
                  <a:pt x="111009" y="79495"/>
                  <a:pt x="106755" y="83517"/>
                  <a:pt x="101633" y="83402"/>
                </a:cubicBezTo>
                <a:cubicBezTo>
                  <a:pt x="96511" y="83286"/>
                  <a:pt x="92488" y="79032"/>
                  <a:pt x="92604" y="73910"/>
                </a:cubicBezTo>
                <a:cubicBezTo>
                  <a:pt x="92604" y="73678"/>
                  <a:pt x="92604" y="73476"/>
                  <a:pt x="92604" y="73244"/>
                </a:cubicBezTo>
                <a:cubicBezTo>
                  <a:pt x="92604" y="63492"/>
                  <a:pt x="87395" y="54926"/>
                  <a:pt x="79640" y="5020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3" name="Text 31"/>
          <p:cNvSpPr/>
          <p:nvPr/>
        </p:nvSpPr>
        <p:spPr>
          <a:xfrm>
            <a:off x="7984023" y="4967110"/>
            <a:ext cx="359833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 : 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377701" y="4998860"/>
            <a:ext cx="148167" cy="148167"/>
          </a:xfrm>
          <a:custGeom>
            <a:avLst/>
            <a:gdLst/>
            <a:ahLst/>
            <a:cxnLst/>
            <a:rect l="l" t="t" r="r" b="b"/>
            <a:pathLst>
              <a:path w="148167" h="148167">
                <a:moveTo>
                  <a:pt x="145446" y="80624"/>
                </a:moveTo>
                <a:cubicBezTo>
                  <a:pt x="149064" y="77006"/>
                  <a:pt x="149064" y="71132"/>
                  <a:pt x="145446" y="67514"/>
                </a:cubicBezTo>
                <a:lnTo>
                  <a:pt x="99144" y="21212"/>
                </a:lnTo>
                <a:cubicBezTo>
                  <a:pt x="95527" y="17595"/>
                  <a:pt x="89652" y="17595"/>
                  <a:pt x="86035" y="21212"/>
                </a:cubicBezTo>
                <a:cubicBezTo>
                  <a:pt x="82418" y="24829"/>
                  <a:pt x="82418" y="30704"/>
                  <a:pt x="86035" y="34321"/>
                </a:cubicBezTo>
                <a:lnTo>
                  <a:pt x="116537" y="64823"/>
                </a:lnTo>
                <a:lnTo>
                  <a:pt x="9260" y="64823"/>
                </a:lnTo>
                <a:cubicBezTo>
                  <a:pt x="4138" y="64823"/>
                  <a:pt x="0" y="68961"/>
                  <a:pt x="0" y="74083"/>
                </a:cubicBezTo>
                <a:cubicBezTo>
                  <a:pt x="0" y="79206"/>
                  <a:pt x="4138" y="83344"/>
                  <a:pt x="9260" y="83344"/>
                </a:cubicBezTo>
                <a:lnTo>
                  <a:pt x="116537" y="83344"/>
                </a:lnTo>
                <a:lnTo>
                  <a:pt x="86035" y="113845"/>
                </a:lnTo>
                <a:cubicBezTo>
                  <a:pt x="82418" y="117463"/>
                  <a:pt x="82418" y="123337"/>
                  <a:pt x="86035" y="126955"/>
                </a:cubicBezTo>
                <a:cubicBezTo>
                  <a:pt x="89652" y="130572"/>
                  <a:pt x="95527" y="130572"/>
                  <a:pt x="99144" y="126955"/>
                </a:cubicBezTo>
                <a:lnTo>
                  <a:pt x="145446" y="80652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5" name="Shape 33"/>
          <p:cNvSpPr/>
          <p:nvPr/>
        </p:nvSpPr>
        <p:spPr>
          <a:xfrm>
            <a:off x="10837333" y="1566333"/>
            <a:ext cx="4995333" cy="3100917"/>
          </a:xfrm>
          <a:custGeom>
            <a:avLst/>
            <a:gdLst/>
            <a:ahLst/>
            <a:cxnLst/>
            <a:rect l="l" t="t" r="r" b="b"/>
            <a:pathLst>
              <a:path w="4995333" h="3100917">
                <a:moveTo>
                  <a:pt x="169341" y="0"/>
                </a:moveTo>
                <a:lnTo>
                  <a:pt x="4825992" y="0"/>
                </a:lnTo>
                <a:cubicBezTo>
                  <a:pt x="4919517" y="0"/>
                  <a:pt x="4995333" y="75817"/>
                  <a:pt x="4995333" y="169341"/>
                </a:cubicBezTo>
                <a:lnTo>
                  <a:pt x="4995333" y="2931576"/>
                </a:lnTo>
                <a:cubicBezTo>
                  <a:pt x="4995333" y="3025100"/>
                  <a:pt x="4919517" y="3100917"/>
                  <a:pt x="4825992" y="3100917"/>
                </a:cubicBezTo>
                <a:lnTo>
                  <a:pt x="169341" y="3100917"/>
                </a:lnTo>
                <a:cubicBezTo>
                  <a:pt x="75817" y="3100917"/>
                  <a:pt x="0" y="3025100"/>
                  <a:pt x="0" y="2931576"/>
                </a:cubicBezTo>
                <a:lnTo>
                  <a:pt x="0" y="169341"/>
                </a:lnTo>
                <a:cubicBezTo>
                  <a:pt x="0" y="75879"/>
                  <a:pt x="75879" y="0"/>
                  <a:pt x="169341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/>
              </a:gs>
              <a:gs pos="100000">
                <a:srgbClr val="5E7CE8"/>
              </a:gs>
            </a:gsLst>
            <a:lin ang="2700000" scaled="1"/>
          </a:gradFill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6" name="Shape 34"/>
          <p:cNvSpPr/>
          <p:nvPr/>
        </p:nvSpPr>
        <p:spPr>
          <a:xfrm>
            <a:off x="11049000" y="1778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37" name="Shape 35"/>
          <p:cNvSpPr/>
          <p:nvPr/>
        </p:nvSpPr>
        <p:spPr>
          <a:xfrm>
            <a:off x="11210396" y="1926167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152714" y="52917"/>
                </a:moveTo>
                <a:lnTo>
                  <a:pt x="138534" y="33073"/>
                </a:lnTo>
                <a:lnTo>
                  <a:pt x="46715" y="33073"/>
                </a:lnTo>
                <a:lnTo>
                  <a:pt x="32535" y="52917"/>
                </a:lnTo>
                <a:lnTo>
                  <a:pt x="152714" y="52917"/>
                </a:lnTo>
                <a:close/>
                <a:moveTo>
                  <a:pt x="0" y="61392"/>
                </a:moveTo>
                <a:cubicBezTo>
                  <a:pt x="0" y="55893"/>
                  <a:pt x="1736" y="50519"/>
                  <a:pt x="4920" y="46013"/>
                </a:cubicBezTo>
                <a:lnTo>
                  <a:pt x="25177" y="17694"/>
                </a:lnTo>
                <a:cubicBezTo>
                  <a:pt x="30138" y="10749"/>
                  <a:pt x="38158" y="6615"/>
                  <a:pt x="46674" y="6615"/>
                </a:cubicBezTo>
                <a:lnTo>
                  <a:pt x="138493" y="6615"/>
                </a:lnTo>
                <a:cubicBezTo>
                  <a:pt x="147050" y="6615"/>
                  <a:pt x="155071" y="10749"/>
                  <a:pt x="160032" y="17694"/>
                </a:cubicBezTo>
                <a:lnTo>
                  <a:pt x="180247" y="46013"/>
                </a:lnTo>
                <a:cubicBezTo>
                  <a:pt x="183472" y="50519"/>
                  <a:pt x="185167" y="55893"/>
                  <a:pt x="185167" y="61392"/>
                </a:cubicBezTo>
                <a:lnTo>
                  <a:pt x="185208" y="171979"/>
                </a:lnTo>
                <a:cubicBezTo>
                  <a:pt x="185208" y="186573"/>
                  <a:pt x="173343" y="198438"/>
                  <a:pt x="158750" y="198438"/>
                </a:cubicBezTo>
                <a:lnTo>
                  <a:pt x="26458" y="198438"/>
                </a:lnTo>
                <a:cubicBezTo>
                  <a:pt x="11865" y="198438"/>
                  <a:pt x="0" y="186573"/>
                  <a:pt x="0" y="171979"/>
                </a:cubicBezTo>
                <a:lnTo>
                  <a:pt x="0" y="61392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8" name="Text 36"/>
          <p:cNvSpPr/>
          <p:nvPr/>
        </p:nvSpPr>
        <p:spPr>
          <a:xfrm>
            <a:off x="11684000" y="1862667"/>
            <a:ext cx="1164167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1052528" y="2458864"/>
            <a:ext cx="4568472" cy="430389"/>
          </a:xfrm>
          <a:custGeom>
            <a:avLst/>
            <a:gdLst/>
            <a:ahLst/>
            <a:cxnLst/>
            <a:rect l="l" t="t" r="r" b="b"/>
            <a:pathLst>
              <a:path w="4568472" h="430389">
                <a:moveTo>
                  <a:pt x="84666" y="0"/>
                </a:moveTo>
                <a:lnTo>
                  <a:pt x="4483806" y="0"/>
                </a:lnTo>
                <a:cubicBezTo>
                  <a:pt x="4530566" y="0"/>
                  <a:pt x="4568472" y="37906"/>
                  <a:pt x="4568472" y="84666"/>
                </a:cubicBezTo>
                <a:lnTo>
                  <a:pt x="4568472" y="345723"/>
                </a:lnTo>
                <a:cubicBezTo>
                  <a:pt x="4568472" y="392483"/>
                  <a:pt x="4530566" y="430389"/>
                  <a:pt x="4483806" y="430389"/>
                </a:cubicBezTo>
                <a:lnTo>
                  <a:pt x="84666" y="430389"/>
                </a:lnTo>
                <a:cubicBezTo>
                  <a:pt x="37906" y="430389"/>
                  <a:pt x="0" y="392483"/>
                  <a:pt x="0" y="345723"/>
                </a:cubicBezTo>
                <a:lnTo>
                  <a:pt x="0" y="84666"/>
                </a:lnTo>
                <a:cubicBezTo>
                  <a:pt x="0" y="37906"/>
                  <a:pt x="37906" y="0"/>
                  <a:pt x="8466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11140723" y="2582336"/>
            <a:ext cx="1117424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product_id (PK)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1052528" y="2980971"/>
            <a:ext cx="4568472" cy="430389"/>
          </a:xfrm>
          <a:custGeom>
            <a:avLst/>
            <a:gdLst/>
            <a:ahLst/>
            <a:cxnLst/>
            <a:rect l="l" t="t" r="r" b="b"/>
            <a:pathLst>
              <a:path w="4568472" h="430389">
                <a:moveTo>
                  <a:pt x="84666" y="0"/>
                </a:moveTo>
                <a:lnTo>
                  <a:pt x="4483806" y="0"/>
                </a:lnTo>
                <a:cubicBezTo>
                  <a:pt x="4530566" y="0"/>
                  <a:pt x="4568472" y="37906"/>
                  <a:pt x="4568472" y="84666"/>
                </a:cubicBezTo>
                <a:lnTo>
                  <a:pt x="4568472" y="345723"/>
                </a:lnTo>
                <a:cubicBezTo>
                  <a:pt x="4568472" y="392483"/>
                  <a:pt x="4530566" y="430389"/>
                  <a:pt x="4483806" y="430389"/>
                </a:cubicBezTo>
                <a:lnTo>
                  <a:pt x="84666" y="430389"/>
                </a:lnTo>
                <a:cubicBezTo>
                  <a:pt x="37906" y="430389"/>
                  <a:pt x="0" y="392483"/>
                  <a:pt x="0" y="345723"/>
                </a:cubicBezTo>
                <a:lnTo>
                  <a:pt x="0" y="84666"/>
                </a:lnTo>
                <a:cubicBezTo>
                  <a:pt x="0" y="37906"/>
                  <a:pt x="37906" y="0"/>
                  <a:pt x="8466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11140723" y="3104444"/>
            <a:ext cx="452217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name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1052528" y="3503084"/>
            <a:ext cx="4568472" cy="430389"/>
          </a:xfrm>
          <a:custGeom>
            <a:avLst/>
            <a:gdLst/>
            <a:ahLst/>
            <a:cxnLst/>
            <a:rect l="l" t="t" r="r" b="b"/>
            <a:pathLst>
              <a:path w="4568472" h="430389">
                <a:moveTo>
                  <a:pt x="84666" y="0"/>
                </a:moveTo>
                <a:lnTo>
                  <a:pt x="4483806" y="0"/>
                </a:lnTo>
                <a:cubicBezTo>
                  <a:pt x="4530566" y="0"/>
                  <a:pt x="4568472" y="37906"/>
                  <a:pt x="4568472" y="84666"/>
                </a:cubicBezTo>
                <a:lnTo>
                  <a:pt x="4568472" y="345723"/>
                </a:lnTo>
                <a:cubicBezTo>
                  <a:pt x="4568472" y="392483"/>
                  <a:pt x="4530566" y="430389"/>
                  <a:pt x="4483806" y="430389"/>
                </a:cubicBezTo>
                <a:lnTo>
                  <a:pt x="84666" y="430389"/>
                </a:lnTo>
                <a:cubicBezTo>
                  <a:pt x="37906" y="430389"/>
                  <a:pt x="0" y="392483"/>
                  <a:pt x="0" y="345723"/>
                </a:cubicBezTo>
                <a:lnTo>
                  <a:pt x="0" y="84666"/>
                </a:lnTo>
                <a:cubicBezTo>
                  <a:pt x="0" y="37906"/>
                  <a:pt x="37906" y="0"/>
                  <a:pt x="8466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11140723" y="3626556"/>
            <a:ext cx="414734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price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1052528" y="4025197"/>
            <a:ext cx="4568472" cy="430389"/>
          </a:xfrm>
          <a:custGeom>
            <a:avLst/>
            <a:gdLst/>
            <a:ahLst/>
            <a:cxnLst/>
            <a:rect l="l" t="t" r="r" b="b"/>
            <a:pathLst>
              <a:path w="4568472" h="430389">
                <a:moveTo>
                  <a:pt x="84666" y="0"/>
                </a:moveTo>
                <a:lnTo>
                  <a:pt x="4483806" y="0"/>
                </a:lnTo>
                <a:cubicBezTo>
                  <a:pt x="4530566" y="0"/>
                  <a:pt x="4568472" y="37906"/>
                  <a:pt x="4568472" y="84666"/>
                </a:cubicBezTo>
                <a:lnTo>
                  <a:pt x="4568472" y="345723"/>
                </a:lnTo>
                <a:cubicBezTo>
                  <a:pt x="4568472" y="392483"/>
                  <a:pt x="4530566" y="430389"/>
                  <a:pt x="4483806" y="430389"/>
                </a:cubicBezTo>
                <a:lnTo>
                  <a:pt x="84666" y="430389"/>
                </a:lnTo>
                <a:cubicBezTo>
                  <a:pt x="37906" y="430389"/>
                  <a:pt x="0" y="392483"/>
                  <a:pt x="0" y="345723"/>
                </a:cubicBezTo>
                <a:lnTo>
                  <a:pt x="0" y="84666"/>
                </a:lnTo>
                <a:cubicBezTo>
                  <a:pt x="0" y="37906"/>
                  <a:pt x="37906" y="0"/>
                  <a:pt x="8466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11140723" y="4148669"/>
            <a:ext cx="433035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stock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0837333" y="4882444"/>
            <a:ext cx="4995333" cy="3100917"/>
          </a:xfrm>
          <a:custGeom>
            <a:avLst/>
            <a:gdLst/>
            <a:ahLst/>
            <a:cxnLst/>
            <a:rect l="l" t="t" r="r" b="b"/>
            <a:pathLst>
              <a:path w="4995333" h="3100917">
                <a:moveTo>
                  <a:pt x="169341" y="0"/>
                </a:moveTo>
                <a:lnTo>
                  <a:pt x="4825992" y="0"/>
                </a:lnTo>
                <a:cubicBezTo>
                  <a:pt x="4919517" y="0"/>
                  <a:pt x="4995333" y="75817"/>
                  <a:pt x="4995333" y="169341"/>
                </a:cubicBezTo>
                <a:lnTo>
                  <a:pt x="4995333" y="2931576"/>
                </a:lnTo>
                <a:cubicBezTo>
                  <a:pt x="4995333" y="3025100"/>
                  <a:pt x="4919517" y="3100917"/>
                  <a:pt x="4825992" y="3100917"/>
                </a:cubicBezTo>
                <a:lnTo>
                  <a:pt x="169341" y="3100917"/>
                </a:lnTo>
                <a:cubicBezTo>
                  <a:pt x="75817" y="3100917"/>
                  <a:pt x="0" y="3025100"/>
                  <a:pt x="0" y="2931576"/>
                </a:cubicBezTo>
                <a:lnTo>
                  <a:pt x="0" y="169341"/>
                </a:lnTo>
                <a:cubicBezTo>
                  <a:pt x="0" y="75879"/>
                  <a:pt x="75879" y="0"/>
                  <a:pt x="169341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9EC5FE"/>
              </a:gs>
            </a:gsLst>
            <a:lin ang="2700000" scaled="1"/>
          </a:gradFill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8" name="Shape 46"/>
          <p:cNvSpPr/>
          <p:nvPr/>
        </p:nvSpPr>
        <p:spPr>
          <a:xfrm>
            <a:off x="11049000" y="509411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49" name="Shape 47"/>
          <p:cNvSpPr/>
          <p:nvPr/>
        </p:nvSpPr>
        <p:spPr>
          <a:xfrm>
            <a:off x="11197167" y="5242277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16536" y="19844"/>
                </a:moveTo>
                <a:cubicBezTo>
                  <a:pt x="11038" y="19844"/>
                  <a:pt x="6615" y="24267"/>
                  <a:pt x="6615" y="29766"/>
                </a:cubicBezTo>
                <a:lnTo>
                  <a:pt x="6615" y="49609"/>
                </a:lnTo>
                <a:cubicBezTo>
                  <a:pt x="6615" y="55108"/>
                  <a:pt x="11038" y="59531"/>
                  <a:pt x="16536" y="59531"/>
                </a:cubicBezTo>
                <a:lnTo>
                  <a:pt x="36380" y="59531"/>
                </a:lnTo>
                <a:cubicBezTo>
                  <a:pt x="41879" y="59531"/>
                  <a:pt x="46302" y="55108"/>
                  <a:pt x="46302" y="49609"/>
                </a:cubicBezTo>
                <a:lnTo>
                  <a:pt x="46302" y="29766"/>
                </a:lnTo>
                <a:cubicBezTo>
                  <a:pt x="46302" y="24267"/>
                  <a:pt x="41879" y="19844"/>
                  <a:pt x="36380" y="19844"/>
                </a:cubicBezTo>
                <a:lnTo>
                  <a:pt x="16536" y="19844"/>
                </a:lnTo>
                <a:close/>
                <a:moveTo>
                  <a:pt x="79375" y="26458"/>
                </a:moveTo>
                <a:cubicBezTo>
                  <a:pt x="72058" y="26458"/>
                  <a:pt x="66146" y="32370"/>
                  <a:pt x="66146" y="39688"/>
                </a:cubicBezTo>
                <a:cubicBezTo>
                  <a:pt x="66146" y="47005"/>
                  <a:pt x="72058" y="52917"/>
                  <a:pt x="79375" y="52917"/>
                </a:cubicBezTo>
                <a:lnTo>
                  <a:pt x="198438" y="52917"/>
                </a:lnTo>
                <a:cubicBezTo>
                  <a:pt x="205755" y="52917"/>
                  <a:pt x="211667" y="47005"/>
                  <a:pt x="211667" y="39688"/>
                </a:cubicBezTo>
                <a:cubicBezTo>
                  <a:pt x="211667" y="32370"/>
                  <a:pt x="205755" y="26458"/>
                  <a:pt x="198438" y="26458"/>
                </a:cubicBezTo>
                <a:lnTo>
                  <a:pt x="79375" y="26458"/>
                </a:lnTo>
                <a:close/>
                <a:moveTo>
                  <a:pt x="79375" y="92604"/>
                </a:moveTo>
                <a:cubicBezTo>
                  <a:pt x="72058" y="92604"/>
                  <a:pt x="66146" y="98516"/>
                  <a:pt x="66146" y="105833"/>
                </a:cubicBezTo>
                <a:cubicBezTo>
                  <a:pt x="66146" y="113151"/>
                  <a:pt x="72058" y="119063"/>
                  <a:pt x="79375" y="119063"/>
                </a:cubicBezTo>
                <a:lnTo>
                  <a:pt x="198438" y="119063"/>
                </a:lnTo>
                <a:cubicBezTo>
                  <a:pt x="205755" y="119063"/>
                  <a:pt x="211667" y="113151"/>
                  <a:pt x="211667" y="105833"/>
                </a:cubicBezTo>
                <a:cubicBezTo>
                  <a:pt x="211667" y="98516"/>
                  <a:pt x="205755" y="92604"/>
                  <a:pt x="198438" y="92604"/>
                </a:cubicBezTo>
                <a:lnTo>
                  <a:pt x="79375" y="92604"/>
                </a:lnTo>
                <a:close/>
                <a:moveTo>
                  <a:pt x="79375" y="158750"/>
                </a:moveTo>
                <a:cubicBezTo>
                  <a:pt x="72058" y="158750"/>
                  <a:pt x="66146" y="164662"/>
                  <a:pt x="66146" y="171979"/>
                </a:cubicBezTo>
                <a:cubicBezTo>
                  <a:pt x="66146" y="179297"/>
                  <a:pt x="72058" y="185208"/>
                  <a:pt x="79375" y="185208"/>
                </a:cubicBezTo>
                <a:lnTo>
                  <a:pt x="198438" y="185208"/>
                </a:lnTo>
                <a:cubicBezTo>
                  <a:pt x="205755" y="185208"/>
                  <a:pt x="211667" y="179297"/>
                  <a:pt x="211667" y="171979"/>
                </a:cubicBezTo>
                <a:cubicBezTo>
                  <a:pt x="211667" y="164662"/>
                  <a:pt x="205755" y="158750"/>
                  <a:pt x="198438" y="158750"/>
                </a:cubicBezTo>
                <a:lnTo>
                  <a:pt x="79375" y="158750"/>
                </a:lnTo>
                <a:close/>
                <a:moveTo>
                  <a:pt x="6615" y="95911"/>
                </a:moveTo>
                <a:lnTo>
                  <a:pt x="6615" y="115755"/>
                </a:lnTo>
                <a:cubicBezTo>
                  <a:pt x="6615" y="121254"/>
                  <a:pt x="11038" y="125677"/>
                  <a:pt x="16536" y="125677"/>
                </a:cubicBezTo>
                <a:lnTo>
                  <a:pt x="36380" y="125677"/>
                </a:lnTo>
                <a:cubicBezTo>
                  <a:pt x="41879" y="125677"/>
                  <a:pt x="46302" y="121254"/>
                  <a:pt x="46302" y="115755"/>
                </a:cubicBezTo>
                <a:lnTo>
                  <a:pt x="46302" y="95911"/>
                </a:lnTo>
                <a:cubicBezTo>
                  <a:pt x="46302" y="90413"/>
                  <a:pt x="41879" y="85990"/>
                  <a:pt x="36380" y="85990"/>
                </a:cubicBezTo>
                <a:lnTo>
                  <a:pt x="16536" y="85990"/>
                </a:lnTo>
                <a:cubicBezTo>
                  <a:pt x="11038" y="85990"/>
                  <a:pt x="6615" y="90413"/>
                  <a:pt x="6615" y="95911"/>
                </a:cubicBezTo>
                <a:close/>
                <a:moveTo>
                  <a:pt x="16536" y="152135"/>
                </a:moveTo>
                <a:cubicBezTo>
                  <a:pt x="11038" y="152135"/>
                  <a:pt x="6615" y="156559"/>
                  <a:pt x="6615" y="162057"/>
                </a:cubicBezTo>
                <a:lnTo>
                  <a:pt x="6615" y="181901"/>
                </a:lnTo>
                <a:cubicBezTo>
                  <a:pt x="6615" y="187399"/>
                  <a:pt x="11038" y="191823"/>
                  <a:pt x="16536" y="191823"/>
                </a:cubicBezTo>
                <a:lnTo>
                  <a:pt x="36380" y="191823"/>
                </a:lnTo>
                <a:cubicBezTo>
                  <a:pt x="41879" y="191823"/>
                  <a:pt x="46302" y="187399"/>
                  <a:pt x="46302" y="181901"/>
                </a:cubicBezTo>
                <a:lnTo>
                  <a:pt x="46302" y="162057"/>
                </a:lnTo>
                <a:cubicBezTo>
                  <a:pt x="46302" y="156559"/>
                  <a:pt x="41879" y="152135"/>
                  <a:pt x="36380" y="152135"/>
                </a:cubicBezTo>
                <a:lnTo>
                  <a:pt x="16536" y="152135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50" name="Text 48"/>
          <p:cNvSpPr/>
          <p:nvPr/>
        </p:nvSpPr>
        <p:spPr>
          <a:xfrm>
            <a:off x="11684000" y="5178777"/>
            <a:ext cx="1555750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Order_Items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11052528" y="5774971"/>
            <a:ext cx="4568472" cy="430389"/>
          </a:xfrm>
          <a:custGeom>
            <a:avLst/>
            <a:gdLst/>
            <a:ahLst/>
            <a:cxnLst/>
            <a:rect l="l" t="t" r="r" b="b"/>
            <a:pathLst>
              <a:path w="4568472" h="430389">
                <a:moveTo>
                  <a:pt x="84666" y="0"/>
                </a:moveTo>
                <a:lnTo>
                  <a:pt x="4483806" y="0"/>
                </a:lnTo>
                <a:cubicBezTo>
                  <a:pt x="4530566" y="0"/>
                  <a:pt x="4568472" y="37906"/>
                  <a:pt x="4568472" y="84666"/>
                </a:cubicBezTo>
                <a:lnTo>
                  <a:pt x="4568472" y="345723"/>
                </a:lnTo>
                <a:cubicBezTo>
                  <a:pt x="4568472" y="392483"/>
                  <a:pt x="4530566" y="430389"/>
                  <a:pt x="4483806" y="430389"/>
                </a:cubicBezTo>
                <a:lnTo>
                  <a:pt x="84666" y="430389"/>
                </a:lnTo>
                <a:cubicBezTo>
                  <a:pt x="37906" y="430389"/>
                  <a:pt x="0" y="392483"/>
                  <a:pt x="0" y="345723"/>
                </a:cubicBezTo>
                <a:lnTo>
                  <a:pt x="0" y="84666"/>
                </a:lnTo>
                <a:cubicBezTo>
                  <a:pt x="0" y="37906"/>
                  <a:pt x="37906" y="0"/>
                  <a:pt x="8466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11140723" y="5898444"/>
            <a:ext cx="1211130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order_id (PK, FK)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1052528" y="6297084"/>
            <a:ext cx="4568472" cy="430389"/>
          </a:xfrm>
          <a:custGeom>
            <a:avLst/>
            <a:gdLst/>
            <a:ahLst/>
            <a:cxnLst/>
            <a:rect l="l" t="t" r="r" b="b"/>
            <a:pathLst>
              <a:path w="4568472" h="430389">
                <a:moveTo>
                  <a:pt x="84666" y="0"/>
                </a:moveTo>
                <a:lnTo>
                  <a:pt x="4483806" y="0"/>
                </a:lnTo>
                <a:cubicBezTo>
                  <a:pt x="4530566" y="0"/>
                  <a:pt x="4568472" y="37906"/>
                  <a:pt x="4568472" y="84666"/>
                </a:cubicBezTo>
                <a:lnTo>
                  <a:pt x="4568472" y="345723"/>
                </a:lnTo>
                <a:cubicBezTo>
                  <a:pt x="4568472" y="392483"/>
                  <a:pt x="4530566" y="430389"/>
                  <a:pt x="4483806" y="430389"/>
                </a:cubicBezTo>
                <a:lnTo>
                  <a:pt x="84666" y="430389"/>
                </a:lnTo>
                <a:cubicBezTo>
                  <a:pt x="37906" y="430389"/>
                  <a:pt x="0" y="392483"/>
                  <a:pt x="0" y="345723"/>
                </a:cubicBezTo>
                <a:lnTo>
                  <a:pt x="0" y="84666"/>
                </a:lnTo>
                <a:cubicBezTo>
                  <a:pt x="0" y="37906"/>
                  <a:pt x="37906" y="0"/>
                  <a:pt x="8466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11140723" y="6420556"/>
            <a:ext cx="1377267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product_id (PK, FK)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1052528" y="6819197"/>
            <a:ext cx="4568472" cy="430389"/>
          </a:xfrm>
          <a:custGeom>
            <a:avLst/>
            <a:gdLst/>
            <a:ahLst/>
            <a:cxnLst/>
            <a:rect l="l" t="t" r="r" b="b"/>
            <a:pathLst>
              <a:path w="4568472" h="430389">
                <a:moveTo>
                  <a:pt x="84666" y="0"/>
                </a:moveTo>
                <a:lnTo>
                  <a:pt x="4483806" y="0"/>
                </a:lnTo>
                <a:cubicBezTo>
                  <a:pt x="4530566" y="0"/>
                  <a:pt x="4568472" y="37906"/>
                  <a:pt x="4568472" y="84666"/>
                </a:cubicBezTo>
                <a:lnTo>
                  <a:pt x="4568472" y="345723"/>
                </a:lnTo>
                <a:cubicBezTo>
                  <a:pt x="4568472" y="392483"/>
                  <a:pt x="4530566" y="430389"/>
                  <a:pt x="4483806" y="430389"/>
                </a:cubicBezTo>
                <a:lnTo>
                  <a:pt x="84666" y="430389"/>
                </a:lnTo>
                <a:cubicBezTo>
                  <a:pt x="37906" y="430389"/>
                  <a:pt x="0" y="392483"/>
                  <a:pt x="0" y="345723"/>
                </a:cubicBezTo>
                <a:lnTo>
                  <a:pt x="0" y="84666"/>
                </a:lnTo>
                <a:cubicBezTo>
                  <a:pt x="0" y="37906"/>
                  <a:pt x="37906" y="0"/>
                  <a:pt x="8466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11140723" y="6942669"/>
            <a:ext cx="627503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quantity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1052528" y="7341305"/>
            <a:ext cx="4568472" cy="430389"/>
          </a:xfrm>
          <a:custGeom>
            <a:avLst/>
            <a:gdLst/>
            <a:ahLst/>
            <a:cxnLst/>
            <a:rect l="l" t="t" r="r" b="b"/>
            <a:pathLst>
              <a:path w="4568472" h="430389">
                <a:moveTo>
                  <a:pt x="84666" y="0"/>
                </a:moveTo>
                <a:lnTo>
                  <a:pt x="4483806" y="0"/>
                </a:lnTo>
                <a:cubicBezTo>
                  <a:pt x="4530566" y="0"/>
                  <a:pt x="4568472" y="37906"/>
                  <a:pt x="4568472" y="84666"/>
                </a:cubicBezTo>
                <a:lnTo>
                  <a:pt x="4568472" y="345723"/>
                </a:lnTo>
                <a:cubicBezTo>
                  <a:pt x="4568472" y="392483"/>
                  <a:pt x="4530566" y="430389"/>
                  <a:pt x="4483806" y="430389"/>
                </a:cubicBezTo>
                <a:lnTo>
                  <a:pt x="84666" y="430389"/>
                </a:lnTo>
                <a:cubicBezTo>
                  <a:pt x="37906" y="430389"/>
                  <a:pt x="0" y="392483"/>
                  <a:pt x="0" y="345723"/>
                </a:cubicBezTo>
                <a:lnTo>
                  <a:pt x="0" y="84666"/>
                </a:lnTo>
                <a:cubicBezTo>
                  <a:pt x="0" y="37906"/>
                  <a:pt x="37906" y="0"/>
                  <a:pt x="8466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11140723" y="7464777"/>
            <a:ext cx="740392" cy="19755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unit_price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426861" y="7771554"/>
            <a:ext cx="15405806" cy="2557639"/>
          </a:xfrm>
          <a:custGeom>
            <a:avLst/>
            <a:gdLst/>
            <a:ahLst/>
            <a:cxnLst/>
            <a:rect l="l" t="t" r="r" b="b"/>
            <a:pathLst>
              <a:path w="15405806" h="2557639">
                <a:moveTo>
                  <a:pt x="169341" y="0"/>
                </a:moveTo>
                <a:lnTo>
                  <a:pt x="15236464" y="0"/>
                </a:lnTo>
                <a:cubicBezTo>
                  <a:pt x="15329989" y="0"/>
                  <a:pt x="15405806" y="75817"/>
                  <a:pt x="15405806" y="169341"/>
                </a:cubicBezTo>
                <a:lnTo>
                  <a:pt x="15405806" y="2388298"/>
                </a:lnTo>
                <a:cubicBezTo>
                  <a:pt x="15405806" y="2481822"/>
                  <a:pt x="15329989" y="2557639"/>
                  <a:pt x="15236464" y="2557639"/>
                </a:cubicBezTo>
                <a:lnTo>
                  <a:pt x="169341" y="2557639"/>
                </a:lnTo>
                <a:cubicBezTo>
                  <a:pt x="75817" y="2557639"/>
                  <a:pt x="0" y="2481822"/>
                  <a:pt x="0" y="2388298"/>
                </a:cubicBezTo>
                <a:lnTo>
                  <a:pt x="0" y="169341"/>
                </a:lnTo>
                <a:cubicBezTo>
                  <a:pt x="0" y="75879"/>
                  <a:pt x="75879" y="0"/>
                  <a:pt x="169341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58750" dist="1058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0" name="Shape 58"/>
          <p:cNvSpPr/>
          <p:nvPr/>
        </p:nvSpPr>
        <p:spPr>
          <a:xfrm>
            <a:off x="642056" y="715997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61" name="Shape 59"/>
          <p:cNvSpPr/>
          <p:nvPr/>
        </p:nvSpPr>
        <p:spPr>
          <a:xfrm>
            <a:off x="790222" y="7308144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105833" y="211667"/>
                </a:moveTo>
                <a:cubicBezTo>
                  <a:pt x="164244" y="211667"/>
                  <a:pt x="211667" y="164244"/>
                  <a:pt x="211667" y="105833"/>
                </a:cubicBezTo>
                <a:cubicBezTo>
                  <a:pt x="211667" y="47422"/>
                  <a:pt x="164244" y="0"/>
                  <a:pt x="105833" y="0"/>
                </a:cubicBezTo>
                <a:cubicBezTo>
                  <a:pt x="47422" y="0"/>
                  <a:pt x="0" y="47422"/>
                  <a:pt x="0" y="105833"/>
                </a:cubicBezTo>
                <a:cubicBezTo>
                  <a:pt x="0" y="164244"/>
                  <a:pt x="47422" y="211667"/>
                  <a:pt x="105833" y="211667"/>
                </a:cubicBezTo>
                <a:close/>
                <a:moveTo>
                  <a:pt x="92604" y="66146"/>
                </a:moveTo>
                <a:cubicBezTo>
                  <a:pt x="92604" y="58844"/>
                  <a:pt x="98532" y="52917"/>
                  <a:pt x="105833" y="52917"/>
                </a:cubicBezTo>
                <a:cubicBezTo>
                  <a:pt x="113135" y="52917"/>
                  <a:pt x="119063" y="58844"/>
                  <a:pt x="119063" y="66146"/>
                </a:cubicBezTo>
                <a:cubicBezTo>
                  <a:pt x="119063" y="73447"/>
                  <a:pt x="113135" y="79375"/>
                  <a:pt x="105833" y="79375"/>
                </a:cubicBezTo>
                <a:cubicBezTo>
                  <a:pt x="98532" y="79375"/>
                  <a:pt x="92604" y="73447"/>
                  <a:pt x="92604" y="66146"/>
                </a:cubicBezTo>
                <a:close/>
                <a:moveTo>
                  <a:pt x="89297" y="92604"/>
                </a:moveTo>
                <a:lnTo>
                  <a:pt x="109141" y="92604"/>
                </a:lnTo>
                <a:cubicBezTo>
                  <a:pt x="114639" y="92604"/>
                  <a:pt x="119063" y="97028"/>
                  <a:pt x="119063" y="102526"/>
                </a:cubicBezTo>
                <a:lnTo>
                  <a:pt x="119063" y="138906"/>
                </a:lnTo>
                <a:lnTo>
                  <a:pt x="122370" y="138906"/>
                </a:lnTo>
                <a:cubicBezTo>
                  <a:pt x="127868" y="138906"/>
                  <a:pt x="132292" y="143330"/>
                  <a:pt x="132292" y="148828"/>
                </a:cubicBezTo>
                <a:cubicBezTo>
                  <a:pt x="132292" y="154326"/>
                  <a:pt x="127868" y="158750"/>
                  <a:pt x="122370" y="158750"/>
                </a:cubicBezTo>
                <a:lnTo>
                  <a:pt x="89297" y="158750"/>
                </a:lnTo>
                <a:cubicBezTo>
                  <a:pt x="83799" y="158750"/>
                  <a:pt x="79375" y="154326"/>
                  <a:pt x="79375" y="148828"/>
                </a:cubicBezTo>
                <a:cubicBezTo>
                  <a:pt x="79375" y="143330"/>
                  <a:pt x="83799" y="138906"/>
                  <a:pt x="89297" y="138906"/>
                </a:cubicBezTo>
                <a:lnTo>
                  <a:pt x="99219" y="138906"/>
                </a:lnTo>
                <a:lnTo>
                  <a:pt x="99219" y="112448"/>
                </a:lnTo>
                <a:lnTo>
                  <a:pt x="89297" y="112448"/>
                </a:lnTo>
                <a:cubicBezTo>
                  <a:pt x="83799" y="112448"/>
                  <a:pt x="79375" y="108024"/>
                  <a:pt x="79375" y="102526"/>
                </a:cubicBezTo>
                <a:cubicBezTo>
                  <a:pt x="79375" y="97028"/>
                  <a:pt x="83799" y="92604"/>
                  <a:pt x="89297" y="92604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62" name="Text 60"/>
          <p:cNvSpPr/>
          <p:nvPr/>
        </p:nvSpPr>
        <p:spPr>
          <a:xfrm>
            <a:off x="1277056" y="7244644"/>
            <a:ext cx="1651000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实体关系说明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45583" y="7840838"/>
            <a:ext cx="4843639" cy="1446389"/>
          </a:xfrm>
          <a:custGeom>
            <a:avLst/>
            <a:gdLst/>
            <a:ahLst/>
            <a:cxnLst/>
            <a:rect l="l" t="t" r="r" b="b"/>
            <a:pathLst>
              <a:path w="4843639" h="1446389">
                <a:moveTo>
                  <a:pt x="126993" y="0"/>
                </a:moveTo>
                <a:lnTo>
                  <a:pt x="4716646" y="0"/>
                </a:lnTo>
                <a:cubicBezTo>
                  <a:pt x="4786782" y="0"/>
                  <a:pt x="4843639" y="56857"/>
                  <a:pt x="4843639" y="126993"/>
                </a:cubicBezTo>
                <a:lnTo>
                  <a:pt x="4843639" y="1319396"/>
                </a:lnTo>
                <a:cubicBezTo>
                  <a:pt x="4843639" y="1389532"/>
                  <a:pt x="4786782" y="1446389"/>
                  <a:pt x="4716646" y="1446389"/>
                </a:cubicBezTo>
                <a:lnTo>
                  <a:pt x="126993" y="1446389"/>
                </a:lnTo>
                <a:cubicBezTo>
                  <a:pt x="56857" y="1446389"/>
                  <a:pt x="0" y="1389532"/>
                  <a:pt x="0" y="1319396"/>
                </a:cubicBezTo>
                <a:lnTo>
                  <a:pt x="0" y="126993"/>
                </a:lnTo>
                <a:cubicBezTo>
                  <a:pt x="0" y="56904"/>
                  <a:pt x="56904" y="0"/>
                  <a:pt x="126993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270000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818444" y="801370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84667" y="0"/>
                </a:moveTo>
                <a:lnTo>
                  <a:pt x="338667" y="0"/>
                </a:lnTo>
                <a:cubicBezTo>
                  <a:pt x="385427" y="0"/>
                  <a:pt x="423333" y="37907"/>
                  <a:pt x="423333" y="84667"/>
                </a:cubicBezTo>
                <a:lnTo>
                  <a:pt x="423333" y="338667"/>
                </a:lnTo>
                <a:cubicBezTo>
                  <a:pt x="423333" y="385427"/>
                  <a:pt x="385427" y="423333"/>
                  <a:pt x="338667" y="423333"/>
                </a:cubicBezTo>
                <a:lnTo>
                  <a:pt x="84667" y="423333"/>
                </a:lnTo>
                <a:cubicBezTo>
                  <a:pt x="37907" y="423333"/>
                  <a:pt x="0" y="385427"/>
                  <a:pt x="0" y="33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65" name="Shape 63"/>
          <p:cNvSpPr/>
          <p:nvPr/>
        </p:nvSpPr>
        <p:spPr>
          <a:xfrm>
            <a:off x="934861" y="8140703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38741" y="31750"/>
                </a:moveTo>
                <a:cubicBezTo>
                  <a:pt x="133251" y="31750"/>
                  <a:pt x="127926" y="33238"/>
                  <a:pt x="123263" y="35950"/>
                </a:cubicBezTo>
                <a:cubicBezTo>
                  <a:pt x="118037" y="30659"/>
                  <a:pt x="111952" y="26227"/>
                  <a:pt x="105238" y="22886"/>
                </a:cubicBezTo>
                <a:cubicBezTo>
                  <a:pt x="114565" y="14949"/>
                  <a:pt x="126438" y="10583"/>
                  <a:pt x="138741" y="10583"/>
                </a:cubicBezTo>
                <a:cubicBezTo>
                  <a:pt x="167316" y="10583"/>
                  <a:pt x="190500" y="33734"/>
                  <a:pt x="190500" y="62342"/>
                </a:cubicBezTo>
                <a:cubicBezTo>
                  <a:pt x="190500" y="76068"/>
                  <a:pt x="185043" y="89231"/>
                  <a:pt x="175353" y="98921"/>
                </a:cubicBezTo>
                <a:lnTo>
                  <a:pt x="151838" y="122436"/>
                </a:lnTo>
                <a:cubicBezTo>
                  <a:pt x="142147" y="132126"/>
                  <a:pt x="128984" y="137583"/>
                  <a:pt x="115259" y="137583"/>
                </a:cubicBezTo>
                <a:cubicBezTo>
                  <a:pt x="86684" y="137583"/>
                  <a:pt x="63500" y="114432"/>
                  <a:pt x="63500" y="85824"/>
                </a:cubicBezTo>
                <a:cubicBezTo>
                  <a:pt x="63500" y="85328"/>
                  <a:pt x="63500" y="84832"/>
                  <a:pt x="63533" y="84336"/>
                </a:cubicBezTo>
                <a:cubicBezTo>
                  <a:pt x="63698" y="78482"/>
                  <a:pt x="68560" y="73885"/>
                  <a:pt x="74414" y="74050"/>
                </a:cubicBezTo>
                <a:cubicBezTo>
                  <a:pt x="80268" y="74216"/>
                  <a:pt x="84865" y="79077"/>
                  <a:pt x="84700" y="84931"/>
                </a:cubicBezTo>
                <a:cubicBezTo>
                  <a:pt x="84700" y="85229"/>
                  <a:pt x="84700" y="85527"/>
                  <a:pt x="84700" y="85791"/>
                </a:cubicBezTo>
                <a:cubicBezTo>
                  <a:pt x="84700" y="102691"/>
                  <a:pt x="98392" y="116384"/>
                  <a:pt x="115292" y="116384"/>
                </a:cubicBezTo>
                <a:cubicBezTo>
                  <a:pt x="123395" y="116384"/>
                  <a:pt x="131167" y="113176"/>
                  <a:pt x="136922" y="107421"/>
                </a:cubicBezTo>
                <a:lnTo>
                  <a:pt x="160437" y="83906"/>
                </a:lnTo>
                <a:cubicBezTo>
                  <a:pt x="166158" y="78184"/>
                  <a:pt x="169399" y="70379"/>
                  <a:pt x="169399" y="62276"/>
                </a:cubicBezTo>
                <a:cubicBezTo>
                  <a:pt x="169399" y="45376"/>
                  <a:pt x="155707" y="31684"/>
                  <a:pt x="138807" y="31684"/>
                </a:cubicBezTo>
                <a:close/>
                <a:moveTo>
                  <a:pt x="91017" y="57315"/>
                </a:moveTo>
                <a:cubicBezTo>
                  <a:pt x="90388" y="57051"/>
                  <a:pt x="89760" y="56687"/>
                  <a:pt x="89198" y="56290"/>
                </a:cubicBezTo>
                <a:cubicBezTo>
                  <a:pt x="85030" y="54140"/>
                  <a:pt x="80268" y="52917"/>
                  <a:pt x="75274" y="52917"/>
                </a:cubicBezTo>
                <a:cubicBezTo>
                  <a:pt x="67171" y="52917"/>
                  <a:pt x="59399" y="56125"/>
                  <a:pt x="53644" y="61879"/>
                </a:cubicBezTo>
                <a:lnTo>
                  <a:pt x="30129" y="85394"/>
                </a:lnTo>
                <a:cubicBezTo>
                  <a:pt x="24408" y="91116"/>
                  <a:pt x="21167" y="98921"/>
                  <a:pt x="21167" y="107024"/>
                </a:cubicBezTo>
                <a:cubicBezTo>
                  <a:pt x="21167" y="123924"/>
                  <a:pt x="34859" y="137616"/>
                  <a:pt x="51759" y="137616"/>
                </a:cubicBezTo>
                <a:cubicBezTo>
                  <a:pt x="57216" y="137616"/>
                  <a:pt x="62541" y="136161"/>
                  <a:pt x="67204" y="133449"/>
                </a:cubicBezTo>
                <a:cubicBezTo>
                  <a:pt x="72430" y="138741"/>
                  <a:pt x="78515" y="143173"/>
                  <a:pt x="85262" y="146513"/>
                </a:cubicBezTo>
                <a:cubicBezTo>
                  <a:pt x="75935" y="154417"/>
                  <a:pt x="64095" y="158816"/>
                  <a:pt x="51759" y="158816"/>
                </a:cubicBezTo>
                <a:cubicBezTo>
                  <a:pt x="23184" y="158816"/>
                  <a:pt x="0" y="135665"/>
                  <a:pt x="0" y="107057"/>
                </a:cubicBezTo>
                <a:cubicBezTo>
                  <a:pt x="0" y="93332"/>
                  <a:pt x="5457" y="80169"/>
                  <a:pt x="15147" y="70478"/>
                </a:cubicBezTo>
                <a:lnTo>
                  <a:pt x="38662" y="46964"/>
                </a:lnTo>
                <a:cubicBezTo>
                  <a:pt x="48353" y="37273"/>
                  <a:pt x="61516" y="31816"/>
                  <a:pt x="75241" y="31816"/>
                </a:cubicBezTo>
                <a:cubicBezTo>
                  <a:pt x="103882" y="31816"/>
                  <a:pt x="127000" y="55166"/>
                  <a:pt x="127000" y="83708"/>
                </a:cubicBezTo>
                <a:cubicBezTo>
                  <a:pt x="127000" y="84138"/>
                  <a:pt x="127000" y="84567"/>
                  <a:pt x="127000" y="84997"/>
                </a:cubicBezTo>
                <a:cubicBezTo>
                  <a:pt x="126868" y="90851"/>
                  <a:pt x="122006" y="95448"/>
                  <a:pt x="116152" y="95316"/>
                </a:cubicBezTo>
                <a:cubicBezTo>
                  <a:pt x="110298" y="95184"/>
                  <a:pt x="105701" y="90322"/>
                  <a:pt x="105833" y="84468"/>
                </a:cubicBezTo>
                <a:cubicBezTo>
                  <a:pt x="105833" y="84204"/>
                  <a:pt x="105833" y="83972"/>
                  <a:pt x="105833" y="83708"/>
                </a:cubicBezTo>
                <a:cubicBezTo>
                  <a:pt x="105833" y="72562"/>
                  <a:pt x="99880" y="62772"/>
                  <a:pt x="91017" y="57382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66" name="Text 64"/>
          <p:cNvSpPr/>
          <p:nvPr/>
        </p:nvSpPr>
        <p:spPr>
          <a:xfrm>
            <a:off x="1368778" y="8077203"/>
            <a:ext cx="204258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Customer (1:N) Orders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18444" y="8564036"/>
            <a:ext cx="4582583" cy="550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一个客户可以创建多个订单，每个订单只属于一个客户。通过customer_id外键建立关联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5706732" y="7840838"/>
            <a:ext cx="4843639" cy="1446389"/>
          </a:xfrm>
          <a:custGeom>
            <a:avLst/>
            <a:gdLst/>
            <a:ahLst/>
            <a:cxnLst/>
            <a:rect l="l" t="t" r="r" b="b"/>
            <a:pathLst>
              <a:path w="4843639" h="1446389">
                <a:moveTo>
                  <a:pt x="126993" y="0"/>
                </a:moveTo>
                <a:lnTo>
                  <a:pt x="4716646" y="0"/>
                </a:lnTo>
                <a:cubicBezTo>
                  <a:pt x="4786782" y="0"/>
                  <a:pt x="4843639" y="56857"/>
                  <a:pt x="4843639" y="126993"/>
                </a:cubicBezTo>
                <a:lnTo>
                  <a:pt x="4843639" y="1319396"/>
                </a:lnTo>
                <a:cubicBezTo>
                  <a:pt x="4843639" y="1389532"/>
                  <a:pt x="4786782" y="1446389"/>
                  <a:pt x="4716646" y="1446389"/>
                </a:cubicBezTo>
                <a:lnTo>
                  <a:pt x="126993" y="1446389"/>
                </a:lnTo>
                <a:cubicBezTo>
                  <a:pt x="56857" y="1446389"/>
                  <a:pt x="0" y="1389532"/>
                  <a:pt x="0" y="1319396"/>
                </a:cubicBezTo>
                <a:lnTo>
                  <a:pt x="0" y="126993"/>
                </a:lnTo>
                <a:cubicBezTo>
                  <a:pt x="0" y="56904"/>
                  <a:pt x="56904" y="0"/>
                  <a:pt x="126993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270000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5879593" y="801370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84667" y="0"/>
                </a:moveTo>
                <a:lnTo>
                  <a:pt x="338667" y="0"/>
                </a:lnTo>
                <a:cubicBezTo>
                  <a:pt x="385427" y="0"/>
                  <a:pt x="423333" y="37907"/>
                  <a:pt x="423333" y="84667"/>
                </a:cubicBezTo>
                <a:lnTo>
                  <a:pt x="423333" y="338667"/>
                </a:lnTo>
                <a:cubicBezTo>
                  <a:pt x="423333" y="385427"/>
                  <a:pt x="385427" y="423333"/>
                  <a:pt x="338667" y="423333"/>
                </a:cubicBezTo>
                <a:lnTo>
                  <a:pt x="84667" y="423333"/>
                </a:lnTo>
                <a:cubicBezTo>
                  <a:pt x="37907" y="423333"/>
                  <a:pt x="0" y="385427"/>
                  <a:pt x="0" y="33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70" name="Shape 68"/>
          <p:cNvSpPr/>
          <p:nvPr/>
        </p:nvSpPr>
        <p:spPr>
          <a:xfrm>
            <a:off x="5996010" y="8140703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38741" y="31750"/>
                </a:moveTo>
                <a:cubicBezTo>
                  <a:pt x="133251" y="31750"/>
                  <a:pt x="127926" y="33238"/>
                  <a:pt x="123263" y="35950"/>
                </a:cubicBezTo>
                <a:cubicBezTo>
                  <a:pt x="118037" y="30659"/>
                  <a:pt x="111952" y="26227"/>
                  <a:pt x="105238" y="22886"/>
                </a:cubicBezTo>
                <a:cubicBezTo>
                  <a:pt x="114565" y="14949"/>
                  <a:pt x="126438" y="10583"/>
                  <a:pt x="138741" y="10583"/>
                </a:cubicBezTo>
                <a:cubicBezTo>
                  <a:pt x="167316" y="10583"/>
                  <a:pt x="190500" y="33734"/>
                  <a:pt x="190500" y="62342"/>
                </a:cubicBezTo>
                <a:cubicBezTo>
                  <a:pt x="190500" y="76068"/>
                  <a:pt x="185043" y="89231"/>
                  <a:pt x="175353" y="98921"/>
                </a:cubicBezTo>
                <a:lnTo>
                  <a:pt x="151838" y="122436"/>
                </a:lnTo>
                <a:cubicBezTo>
                  <a:pt x="142147" y="132126"/>
                  <a:pt x="128984" y="137583"/>
                  <a:pt x="115259" y="137583"/>
                </a:cubicBezTo>
                <a:cubicBezTo>
                  <a:pt x="86684" y="137583"/>
                  <a:pt x="63500" y="114432"/>
                  <a:pt x="63500" y="85824"/>
                </a:cubicBezTo>
                <a:cubicBezTo>
                  <a:pt x="63500" y="85328"/>
                  <a:pt x="63500" y="84832"/>
                  <a:pt x="63533" y="84336"/>
                </a:cubicBezTo>
                <a:cubicBezTo>
                  <a:pt x="63698" y="78482"/>
                  <a:pt x="68560" y="73885"/>
                  <a:pt x="74414" y="74050"/>
                </a:cubicBezTo>
                <a:cubicBezTo>
                  <a:pt x="80268" y="74216"/>
                  <a:pt x="84865" y="79077"/>
                  <a:pt x="84700" y="84931"/>
                </a:cubicBezTo>
                <a:cubicBezTo>
                  <a:pt x="84700" y="85229"/>
                  <a:pt x="84700" y="85527"/>
                  <a:pt x="84700" y="85791"/>
                </a:cubicBezTo>
                <a:cubicBezTo>
                  <a:pt x="84700" y="102691"/>
                  <a:pt x="98392" y="116384"/>
                  <a:pt x="115292" y="116384"/>
                </a:cubicBezTo>
                <a:cubicBezTo>
                  <a:pt x="123395" y="116384"/>
                  <a:pt x="131167" y="113176"/>
                  <a:pt x="136922" y="107421"/>
                </a:cubicBezTo>
                <a:lnTo>
                  <a:pt x="160437" y="83906"/>
                </a:lnTo>
                <a:cubicBezTo>
                  <a:pt x="166158" y="78184"/>
                  <a:pt x="169399" y="70379"/>
                  <a:pt x="169399" y="62276"/>
                </a:cubicBezTo>
                <a:cubicBezTo>
                  <a:pt x="169399" y="45376"/>
                  <a:pt x="155707" y="31684"/>
                  <a:pt x="138807" y="31684"/>
                </a:cubicBezTo>
                <a:close/>
                <a:moveTo>
                  <a:pt x="91017" y="57315"/>
                </a:moveTo>
                <a:cubicBezTo>
                  <a:pt x="90388" y="57051"/>
                  <a:pt x="89760" y="56687"/>
                  <a:pt x="89198" y="56290"/>
                </a:cubicBezTo>
                <a:cubicBezTo>
                  <a:pt x="85030" y="54140"/>
                  <a:pt x="80268" y="52917"/>
                  <a:pt x="75274" y="52917"/>
                </a:cubicBezTo>
                <a:cubicBezTo>
                  <a:pt x="67171" y="52917"/>
                  <a:pt x="59399" y="56125"/>
                  <a:pt x="53644" y="61879"/>
                </a:cubicBezTo>
                <a:lnTo>
                  <a:pt x="30129" y="85394"/>
                </a:lnTo>
                <a:cubicBezTo>
                  <a:pt x="24408" y="91116"/>
                  <a:pt x="21167" y="98921"/>
                  <a:pt x="21167" y="107024"/>
                </a:cubicBezTo>
                <a:cubicBezTo>
                  <a:pt x="21167" y="123924"/>
                  <a:pt x="34859" y="137616"/>
                  <a:pt x="51759" y="137616"/>
                </a:cubicBezTo>
                <a:cubicBezTo>
                  <a:pt x="57216" y="137616"/>
                  <a:pt x="62541" y="136161"/>
                  <a:pt x="67204" y="133449"/>
                </a:cubicBezTo>
                <a:cubicBezTo>
                  <a:pt x="72430" y="138741"/>
                  <a:pt x="78515" y="143173"/>
                  <a:pt x="85262" y="146513"/>
                </a:cubicBezTo>
                <a:cubicBezTo>
                  <a:pt x="75935" y="154417"/>
                  <a:pt x="64095" y="158816"/>
                  <a:pt x="51759" y="158816"/>
                </a:cubicBezTo>
                <a:cubicBezTo>
                  <a:pt x="23184" y="158816"/>
                  <a:pt x="0" y="135665"/>
                  <a:pt x="0" y="107057"/>
                </a:cubicBezTo>
                <a:cubicBezTo>
                  <a:pt x="0" y="93332"/>
                  <a:pt x="5457" y="80169"/>
                  <a:pt x="15147" y="70478"/>
                </a:cubicBezTo>
                <a:lnTo>
                  <a:pt x="38662" y="46964"/>
                </a:lnTo>
                <a:cubicBezTo>
                  <a:pt x="48353" y="37273"/>
                  <a:pt x="61516" y="31816"/>
                  <a:pt x="75241" y="31816"/>
                </a:cubicBezTo>
                <a:cubicBezTo>
                  <a:pt x="103882" y="31816"/>
                  <a:pt x="127000" y="55166"/>
                  <a:pt x="127000" y="83708"/>
                </a:cubicBezTo>
                <a:cubicBezTo>
                  <a:pt x="127000" y="84138"/>
                  <a:pt x="127000" y="84567"/>
                  <a:pt x="127000" y="84997"/>
                </a:cubicBezTo>
                <a:cubicBezTo>
                  <a:pt x="126868" y="90851"/>
                  <a:pt x="122006" y="95448"/>
                  <a:pt x="116152" y="95316"/>
                </a:cubicBezTo>
                <a:cubicBezTo>
                  <a:pt x="110298" y="95184"/>
                  <a:pt x="105701" y="90322"/>
                  <a:pt x="105833" y="84468"/>
                </a:cubicBezTo>
                <a:cubicBezTo>
                  <a:pt x="105833" y="84204"/>
                  <a:pt x="105833" y="83972"/>
                  <a:pt x="105833" y="83708"/>
                </a:cubicBezTo>
                <a:cubicBezTo>
                  <a:pt x="105833" y="72562"/>
                  <a:pt x="99880" y="62772"/>
                  <a:pt x="91017" y="57382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71" name="Text 69"/>
          <p:cNvSpPr/>
          <p:nvPr/>
        </p:nvSpPr>
        <p:spPr>
          <a:xfrm>
            <a:off x="6429927" y="8077203"/>
            <a:ext cx="225425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Orders (1:N) Order_Items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5879593" y="8564036"/>
            <a:ext cx="4582583" cy="550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一个订单可以包含多个商品明细，每个订单明细只属于一个订单。复合主键确保唯一性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10767880" y="7840838"/>
            <a:ext cx="4843639" cy="1446389"/>
          </a:xfrm>
          <a:custGeom>
            <a:avLst/>
            <a:gdLst/>
            <a:ahLst/>
            <a:cxnLst/>
            <a:rect l="l" t="t" r="r" b="b"/>
            <a:pathLst>
              <a:path w="4843639" h="1446389">
                <a:moveTo>
                  <a:pt x="126993" y="0"/>
                </a:moveTo>
                <a:lnTo>
                  <a:pt x="4716646" y="0"/>
                </a:lnTo>
                <a:cubicBezTo>
                  <a:pt x="4786782" y="0"/>
                  <a:pt x="4843639" y="56857"/>
                  <a:pt x="4843639" y="126993"/>
                </a:cubicBezTo>
                <a:lnTo>
                  <a:pt x="4843639" y="1319396"/>
                </a:lnTo>
                <a:cubicBezTo>
                  <a:pt x="4843639" y="1389532"/>
                  <a:pt x="4786782" y="1446389"/>
                  <a:pt x="4716646" y="1446389"/>
                </a:cubicBezTo>
                <a:lnTo>
                  <a:pt x="126993" y="1446389"/>
                </a:lnTo>
                <a:cubicBezTo>
                  <a:pt x="56857" y="1446389"/>
                  <a:pt x="0" y="1389532"/>
                  <a:pt x="0" y="1319396"/>
                </a:cubicBezTo>
                <a:lnTo>
                  <a:pt x="0" y="126993"/>
                </a:lnTo>
                <a:cubicBezTo>
                  <a:pt x="0" y="56904"/>
                  <a:pt x="56904" y="0"/>
                  <a:pt x="126993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270000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74" name="Shape 72"/>
          <p:cNvSpPr/>
          <p:nvPr/>
        </p:nvSpPr>
        <p:spPr>
          <a:xfrm>
            <a:off x="10940742" y="801370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84667" y="0"/>
                </a:moveTo>
                <a:lnTo>
                  <a:pt x="338667" y="0"/>
                </a:lnTo>
                <a:cubicBezTo>
                  <a:pt x="385427" y="0"/>
                  <a:pt x="423333" y="37907"/>
                  <a:pt x="423333" y="84667"/>
                </a:cubicBezTo>
                <a:lnTo>
                  <a:pt x="423333" y="338667"/>
                </a:lnTo>
                <a:cubicBezTo>
                  <a:pt x="423333" y="385427"/>
                  <a:pt x="385427" y="423333"/>
                  <a:pt x="338667" y="423333"/>
                </a:cubicBezTo>
                <a:lnTo>
                  <a:pt x="84667" y="423333"/>
                </a:lnTo>
                <a:cubicBezTo>
                  <a:pt x="37907" y="423333"/>
                  <a:pt x="0" y="385427"/>
                  <a:pt x="0" y="33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75" name="Shape 73"/>
          <p:cNvSpPr/>
          <p:nvPr/>
        </p:nvSpPr>
        <p:spPr>
          <a:xfrm>
            <a:off x="11057158" y="8140703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38741" y="31750"/>
                </a:moveTo>
                <a:cubicBezTo>
                  <a:pt x="133251" y="31750"/>
                  <a:pt x="127926" y="33238"/>
                  <a:pt x="123263" y="35950"/>
                </a:cubicBezTo>
                <a:cubicBezTo>
                  <a:pt x="118037" y="30659"/>
                  <a:pt x="111952" y="26227"/>
                  <a:pt x="105238" y="22886"/>
                </a:cubicBezTo>
                <a:cubicBezTo>
                  <a:pt x="114565" y="14949"/>
                  <a:pt x="126438" y="10583"/>
                  <a:pt x="138741" y="10583"/>
                </a:cubicBezTo>
                <a:cubicBezTo>
                  <a:pt x="167316" y="10583"/>
                  <a:pt x="190500" y="33734"/>
                  <a:pt x="190500" y="62342"/>
                </a:cubicBezTo>
                <a:cubicBezTo>
                  <a:pt x="190500" y="76068"/>
                  <a:pt x="185043" y="89231"/>
                  <a:pt x="175353" y="98921"/>
                </a:cubicBezTo>
                <a:lnTo>
                  <a:pt x="151838" y="122436"/>
                </a:lnTo>
                <a:cubicBezTo>
                  <a:pt x="142147" y="132126"/>
                  <a:pt x="128984" y="137583"/>
                  <a:pt x="115259" y="137583"/>
                </a:cubicBezTo>
                <a:cubicBezTo>
                  <a:pt x="86684" y="137583"/>
                  <a:pt x="63500" y="114432"/>
                  <a:pt x="63500" y="85824"/>
                </a:cubicBezTo>
                <a:cubicBezTo>
                  <a:pt x="63500" y="85328"/>
                  <a:pt x="63500" y="84832"/>
                  <a:pt x="63533" y="84336"/>
                </a:cubicBezTo>
                <a:cubicBezTo>
                  <a:pt x="63698" y="78482"/>
                  <a:pt x="68560" y="73885"/>
                  <a:pt x="74414" y="74050"/>
                </a:cubicBezTo>
                <a:cubicBezTo>
                  <a:pt x="80268" y="74216"/>
                  <a:pt x="84865" y="79077"/>
                  <a:pt x="84700" y="84931"/>
                </a:cubicBezTo>
                <a:cubicBezTo>
                  <a:pt x="84700" y="85229"/>
                  <a:pt x="84700" y="85527"/>
                  <a:pt x="84700" y="85791"/>
                </a:cubicBezTo>
                <a:cubicBezTo>
                  <a:pt x="84700" y="102691"/>
                  <a:pt x="98392" y="116384"/>
                  <a:pt x="115292" y="116384"/>
                </a:cubicBezTo>
                <a:cubicBezTo>
                  <a:pt x="123395" y="116384"/>
                  <a:pt x="131167" y="113176"/>
                  <a:pt x="136922" y="107421"/>
                </a:cubicBezTo>
                <a:lnTo>
                  <a:pt x="160437" y="83906"/>
                </a:lnTo>
                <a:cubicBezTo>
                  <a:pt x="166158" y="78184"/>
                  <a:pt x="169399" y="70379"/>
                  <a:pt x="169399" y="62276"/>
                </a:cubicBezTo>
                <a:cubicBezTo>
                  <a:pt x="169399" y="45376"/>
                  <a:pt x="155707" y="31684"/>
                  <a:pt x="138807" y="31684"/>
                </a:cubicBezTo>
                <a:close/>
                <a:moveTo>
                  <a:pt x="91017" y="57315"/>
                </a:moveTo>
                <a:cubicBezTo>
                  <a:pt x="90388" y="57051"/>
                  <a:pt x="89760" y="56687"/>
                  <a:pt x="89198" y="56290"/>
                </a:cubicBezTo>
                <a:cubicBezTo>
                  <a:pt x="85030" y="54140"/>
                  <a:pt x="80268" y="52917"/>
                  <a:pt x="75274" y="52917"/>
                </a:cubicBezTo>
                <a:cubicBezTo>
                  <a:pt x="67171" y="52917"/>
                  <a:pt x="59399" y="56125"/>
                  <a:pt x="53644" y="61879"/>
                </a:cubicBezTo>
                <a:lnTo>
                  <a:pt x="30129" y="85394"/>
                </a:lnTo>
                <a:cubicBezTo>
                  <a:pt x="24408" y="91116"/>
                  <a:pt x="21167" y="98921"/>
                  <a:pt x="21167" y="107024"/>
                </a:cubicBezTo>
                <a:cubicBezTo>
                  <a:pt x="21167" y="123924"/>
                  <a:pt x="34859" y="137616"/>
                  <a:pt x="51759" y="137616"/>
                </a:cubicBezTo>
                <a:cubicBezTo>
                  <a:pt x="57216" y="137616"/>
                  <a:pt x="62541" y="136161"/>
                  <a:pt x="67204" y="133449"/>
                </a:cubicBezTo>
                <a:cubicBezTo>
                  <a:pt x="72430" y="138741"/>
                  <a:pt x="78515" y="143173"/>
                  <a:pt x="85262" y="146513"/>
                </a:cubicBezTo>
                <a:cubicBezTo>
                  <a:pt x="75935" y="154417"/>
                  <a:pt x="64095" y="158816"/>
                  <a:pt x="51759" y="158816"/>
                </a:cubicBezTo>
                <a:cubicBezTo>
                  <a:pt x="23184" y="158816"/>
                  <a:pt x="0" y="135665"/>
                  <a:pt x="0" y="107057"/>
                </a:cubicBezTo>
                <a:cubicBezTo>
                  <a:pt x="0" y="93332"/>
                  <a:pt x="5457" y="80169"/>
                  <a:pt x="15147" y="70478"/>
                </a:cubicBezTo>
                <a:lnTo>
                  <a:pt x="38662" y="46964"/>
                </a:lnTo>
                <a:cubicBezTo>
                  <a:pt x="48353" y="37273"/>
                  <a:pt x="61516" y="31816"/>
                  <a:pt x="75241" y="31816"/>
                </a:cubicBezTo>
                <a:cubicBezTo>
                  <a:pt x="103882" y="31816"/>
                  <a:pt x="127000" y="55166"/>
                  <a:pt x="127000" y="83708"/>
                </a:cubicBezTo>
                <a:cubicBezTo>
                  <a:pt x="127000" y="84138"/>
                  <a:pt x="127000" y="84567"/>
                  <a:pt x="127000" y="84997"/>
                </a:cubicBezTo>
                <a:cubicBezTo>
                  <a:pt x="126868" y="90851"/>
                  <a:pt x="122006" y="95448"/>
                  <a:pt x="116152" y="95316"/>
                </a:cubicBezTo>
                <a:cubicBezTo>
                  <a:pt x="110298" y="95184"/>
                  <a:pt x="105701" y="90322"/>
                  <a:pt x="105833" y="84468"/>
                </a:cubicBezTo>
                <a:cubicBezTo>
                  <a:pt x="105833" y="84204"/>
                  <a:pt x="105833" y="83972"/>
                  <a:pt x="105833" y="83708"/>
                </a:cubicBezTo>
                <a:cubicBezTo>
                  <a:pt x="105833" y="72562"/>
                  <a:pt x="99880" y="62772"/>
                  <a:pt x="91017" y="57382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76" name="Text 74"/>
          <p:cNvSpPr/>
          <p:nvPr/>
        </p:nvSpPr>
        <p:spPr>
          <a:xfrm>
            <a:off x="11491075" y="8077203"/>
            <a:ext cx="24341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 (1:N) Order_Items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10940742" y="8564036"/>
            <a:ext cx="4582583" cy="550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一个商品可以出现在多个订单明细中，每个订单明细只记录一种商品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7789" y="427789"/>
            <a:ext cx="85558" cy="513347"/>
          </a:xfrm>
          <a:custGeom>
            <a:avLst/>
            <a:gdLst/>
            <a:ahLst/>
            <a:cxnLst/>
            <a:rect l="l" t="t" r="r" b="b"/>
            <a:pathLst>
              <a:path w="85558" h="513347">
                <a:moveTo>
                  <a:pt x="42779" y="0"/>
                </a:moveTo>
                <a:lnTo>
                  <a:pt x="42779" y="0"/>
                </a:lnTo>
                <a:cubicBezTo>
                  <a:pt x="66389" y="0"/>
                  <a:pt x="85558" y="19169"/>
                  <a:pt x="85558" y="42779"/>
                </a:cubicBezTo>
                <a:lnTo>
                  <a:pt x="85558" y="470568"/>
                </a:lnTo>
                <a:cubicBezTo>
                  <a:pt x="85558" y="494195"/>
                  <a:pt x="66405" y="513347"/>
                  <a:pt x="42779" y="513347"/>
                </a:cubicBezTo>
                <a:lnTo>
                  <a:pt x="42779" y="513347"/>
                </a:lnTo>
                <a:cubicBezTo>
                  <a:pt x="19153" y="513347"/>
                  <a:pt x="0" y="494195"/>
                  <a:pt x="0" y="470568"/>
                </a:cubicBezTo>
                <a:lnTo>
                  <a:pt x="0" y="42779"/>
                </a:lnTo>
                <a:cubicBezTo>
                  <a:pt x="0" y="19169"/>
                  <a:pt x="19169" y="0"/>
                  <a:pt x="42779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641684" y="427789"/>
            <a:ext cx="6823242" cy="51334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4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核心机制 - 触发器与防死循环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41684" y="1069474"/>
            <a:ext cx="15293474" cy="2994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8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基于触发器的变更捕获与智能防循环设计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31354" y="1586386"/>
            <a:ext cx="7589698" cy="4424056"/>
          </a:xfrm>
          <a:custGeom>
            <a:avLst/>
            <a:gdLst/>
            <a:ahLst/>
            <a:cxnLst/>
            <a:rect l="l" t="t" r="r" b="b"/>
            <a:pathLst>
              <a:path w="7589698" h="4424056">
                <a:moveTo>
                  <a:pt x="171122" y="0"/>
                </a:moveTo>
                <a:lnTo>
                  <a:pt x="7418576" y="0"/>
                </a:lnTo>
                <a:cubicBezTo>
                  <a:pt x="7513084" y="0"/>
                  <a:pt x="7589698" y="76614"/>
                  <a:pt x="7589698" y="171122"/>
                </a:cubicBezTo>
                <a:lnTo>
                  <a:pt x="7589698" y="4252934"/>
                </a:lnTo>
                <a:cubicBezTo>
                  <a:pt x="7589698" y="4347442"/>
                  <a:pt x="7513084" y="4424056"/>
                  <a:pt x="7418576" y="4424056"/>
                </a:cubicBezTo>
                <a:lnTo>
                  <a:pt x="171122" y="4424056"/>
                </a:lnTo>
                <a:cubicBezTo>
                  <a:pt x="76614" y="4424056"/>
                  <a:pt x="0" y="4347442"/>
                  <a:pt x="0" y="4252934"/>
                </a:cubicBezTo>
                <a:lnTo>
                  <a:pt x="0" y="171122"/>
                </a:lnTo>
                <a:cubicBezTo>
                  <a:pt x="0" y="76614"/>
                  <a:pt x="76614" y="0"/>
                  <a:pt x="171122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60421" dist="10694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91593" y="1846628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128337" y="0"/>
                </a:moveTo>
                <a:lnTo>
                  <a:pt x="385011" y="0"/>
                </a:lnTo>
                <a:cubicBezTo>
                  <a:pt x="455842" y="0"/>
                  <a:pt x="513347" y="57506"/>
                  <a:pt x="513347" y="128337"/>
                </a:cubicBezTo>
                <a:lnTo>
                  <a:pt x="513347" y="385011"/>
                </a:lnTo>
                <a:cubicBezTo>
                  <a:pt x="513347" y="455842"/>
                  <a:pt x="455842" y="513347"/>
                  <a:pt x="385011" y="513347"/>
                </a:cubicBezTo>
                <a:lnTo>
                  <a:pt x="128337" y="513347"/>
                </a:lnTo>
                <a:cubicBezTo>
                  <a:pt x="57506" y="513347"/>
                  <a:pt x="0" y="455842"/>
                  <a:pt x="0" y="385011"/>
                </a:cubicBezTo>
                <a:lnTo>
                  <a:pt x="0" y="128337"/>
                </a:lnTo>
                <a:cubicBezTo>
                  <a:pt x="0" y="57506"/>
                  <a:pt x="57506" y="0"/>
                  <a:pt x="128337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854688" y="1996354"/>
            <a:ext cx="187158" cy="213895"/>
          </a:xfrm>
          <a:custGeom>
            <a:avLst/>
            <a:gdLst/>
            <a:ahLst/>
            <a:cxnLst/>
            <a:rect l="l" t="t" r="r" b="b"/>
            <a:pathLst>
              <a:path w="187158" h="213895">
                <a:moveTo>
                  <a:pt x="141538" y="-4136"/>
                </a:moveTo>
                <a:cubicBezTo>
                  <a:pt x="146510" y="-543"/>
                  <a:pt x="148348" y="5974"/>
                  <a:pt x="146092" y="11656"/>
                </a:cubicBezTo>
                <a:lnTo>
                  <a:pt x="113339" y="93579"/>
                </a:lnTo>
                <a:lnTo>
                  <a:pt x="173789" y="93579"/>
                </a:lnTo>
                <a:cubicBezTo>
                  <a:pt x="179429" y="93579"/>
                  <a:pt x="184442" y="97088"/>
                  <a:pt x="186364" y="102394"/>
                </a:cubicBezTo>
                <a:cubicBezTo>
                  <a:pt x="188286" y="107699"/>
                  <a:pt x="186657" y="113632"/>
                  <a:pt x="182354" y="117224"/>
                </a:cubicBezTo>
                <a:lnTo>
                  <a:pt x="62038" y="217488"/>
                </a:lnTo>
                <a:cubicBezTo>
                  <a:pt x="57317" y="221414"/>
                  <a:pt x="50591" y="221623"/>
                  <a:pt x="45620" y="218031"/>
                </a:cubicBezTo>
                <a:cubicBezTo>
                  <a:pt x="40648" y="214438"/>
                  <a:pt x="38810" y="207921"/>
                  <a:pt x="41066" y="202239"/>
                </a:cubicBezTo>
                <a:lnTo>
                  <a:pt x="73819" y="120316"/>
                </a:lnTo>
                <a:lnTo>
                  <a:pt x="13368" y="120316"/>
                </a:lnTo>
                <a:cubicBezTo>
                  <a:pt x="7729" y="120316"/>
                  <a:pt x="2715" y="116807"/>
                  <a:pt x="794" y="111501"/>
                </a:cubicBezTo>
                <a:cubicBezTo>
                  <a:pt x="-1128" y="106195"/>
                  <a:pt x="501" y="100263"/>
                  <a:pt x="4804" y="96670"/>
                </a:cubicBezTo>
                <a:lnTo>
                  <a:pt x="125120" y="-3593"/>
                </a:lnTo>
                <a:cubicBezTo>
                  <a:pt x="129841" y="-7520"/>
                  <a:pt x="136567" y="-7729"/>
                  <a:pt x="141538" y="-4136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333277" y="1932186"/>
            <a:ext cx="1411705" cy="34223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2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触发器逻辑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95158" y="2534656"/>
            <a:ext cx="7054961" cy="777151"/>
          </a:xfrm>
          <a:custGeom>
            <a:avLst/>
            <a:gdLst/>
            <a:ahLst/>
            <a:cxnLst/>
            <a:rect l="l" t="t" r="r" b="b"/>
            <a:pathLst>
              <a:path w="7054961" h="777151">
                <a:moveTo>
                  <a:pt x="85557" y="0"/>
                </a:moveTo>
                <a:lnTo>
                  <a:pt x="6969405" y="0"/>
                </a:lnTo>
                <a:cubicBezTo>
                  <a:pt x="7016656" y="0"/>
                  <a:pt x="7054961" y="38305"/>
                  <a:pt x="7054961" y="85557"/>
                </a:cubicBezTo>
                <a:lnTo>
                  <a:pt x="7054961" y="691594"/>
                </a:lnTo>
                <a:cubicBezTo>
                  <a:pt x="7054961" y="738846"/>
                  <a:pt x="7016656" y="777151"/>
                  <a:pt x="6969405" y="777151"/>
                </a:cubicBezTo>
                <a:lnTo>
                  <a:pt x="85557" y="777151"/>
                </a:lnTo>
                <a:cubicBezTo>
                  <a:pt x="38305" y="777151"/>
                  <a:pt x="0" y="738846"/>
                  <a:pt x="0" y="691594"/>
                </a:cubicBezTo>
                <a:lnTo>
                  <a:pt x="0" y="85557"/>
                </a:lnTo>
                <a:cubicBezTo>
                  <a:pt x="0" y="38305"/>
                  <a:pt x="38305" y="0"/>
                  <a:pt x="85557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827060" y="2666556"/>
            <a:ext cx="342232" cy="342232"/>
          </a:xfrm>
          <a:custGeom>
            <a:avLst/>
            <a:gdLst/>
            <a:ahLst/>
            <a:cxnLst/>
            <a:rect l="l" t="t" r="r" b="b"/>
            <a:pathLst>
              <a:path w="342232" h="342232">
                <a:moveTo>
                  <a:pt x="85558" y="0"/>
                </a:moveTo>
                <a:lnTo>
                  <a:pt x="256674" y="0"/>
                </a:lnTo>
                <a:cubicBezTo>
                  <a:pt x="303894" y="0"/>
                  <a:pt x="342232" y="38337"/>
                  <a:pt x="342232" y="85558"/>
                </a:cubicBezTo>
                <a:lnTo>
                  <a:pt x="342232" y="256674"/>
                </a:lnTo>
                <a:cubicBezTo>
                  <a:pt x="342232" y="303894"/>
                  <a:pt x="303894" y="342232"/>
                  <a:pt x="256674" y="342232"/>
                </a:cubicBezTo>
                <a:lnTo>
                  <a:pt x="85558" y="342232"/>
                </a:lnTo>
                <a:cubicBezTo>
                  <a:pt x="38337" y="342232"/>
                  <a:pt x="0" y="303894"/>
                  <a:pt x="0" y="256674"/>
                </a:cubicBezTo>
                <a:lnTo>
                  <a:pt x="0" y="85558"/>
                </a:lnTo>
                <a:cubicBezTo>
                  <a:pt x="0" y="38337"/>
                  <a:pt x="38337" y="0"/>
                  <a:pt x="85558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11" name="Shape 9"/>
          <p:cNvSpPr/>
          <p:nvPr/>
        </p:nvSpPr>
        <p:spPr>
          <a:xfrm>
            <a:off x="923312" y="2752114"/>
            <a:ext cx="149726" cy="171116"/>
          </a:xfrm>
          <a:custGeom>
            <a:avLst/>
            <a:gdLst/>
            <a:ahLst/>
            <a:cxnLst/>
            <a:rect l="l" t="t" r="r" b="b"/>
            <a:pathLst>
              <a:path w="149726" h="171116">
                <a:moveTo>
                  <a:pt x="21389" y="74863"/>
                </a:moveTo>
                <a:cubicBezTo>
                  <a:pt x="21389" y="45319"/>
                  <a:pt x="45319" y="21389"/>
                  <a:pt x="74863" y="21389"/>
                </a:cubicBezTo>
                <a:cubicBezTo>
                  <a:pt x="104407" y="21389"/>
                  <a:pt x="128337" y="45319"/>
                  <a:pt x="128337" y="74863"/>
                </a:cubicBezTo>
                <a:lnTo>
                  <a:pt x="128337" y="87396"/>
                </a:lnTo>
                <a:cubicBezTo>
                  <a:pt x="124995" y="86226"/>
                  <a:pt x="121385" y="85558"/>
                  <a:pt x="117642" y="85558"/>
                </a:cubicBezTo>
                <a:lnTo>
                  <a:pt x="112295" y="85558"/>
                </a:lnTo>
                <a:cubicBezTo>
                  <a:pt x="103438" y="85558"/>
                  <a:pt x="96253" y="92743"/>
                  <a:pt x="96253" y="101600"/>
                </a:cubicBezTo>
                <a:lnTo>
                  <a:pt x="96253" y="144379"/>
                </a:lnTo>
                <a:cubicBezTo>
                  <a:pt x="96253" y="153236"/>
                  <a:pt x="103438" y="160421"/>
                  <a:pt x="112295" y="160421"/>
                </a:cubicBezTo>
                <a:lnTo>
                  <a:pt x="117642" y="160421"/>
                </a:lnTo>
                <a:cubicBezTo>
                  <a:pt x="135355" y="160421"/>
                  <a:pt x="149726" y="146050"/>
                  <a:pt x="149726" y="128337"/>
                </a:cubicBezTo>
                <a:lnTo>
                  <a:pt x="149726" y="74863"/>
                </a:lnTo>
                <a:cubicBezTo>
                  <a:pt x="149726" y="33521"/>
                  <a:pt x="116205" y="0"/>
                  <a:pt x="74863" y="0"/>
                </a:cubicBezTo>
                <a:cubicBezTo>
                  <a:pt x="33521" y="0"/>
                  <a:pt x="0" y="33521"/>
                  <a:pt x="0" y="74863"/>
                </a:cubicBezTo>
                <a:lnTo>
                  <a:pt x="0" y="128337"/>
                </a:lnTo>
                <a:cubicBezTo>
                  <a:pt x="0" y="146050"/>
                  <a:pt x="14371" y="160421"/>
                  <a:pt x="32084" y="160421"/>
                </a:cubicBezTo>
                <a:lnTo>
                  <a:pt x="37432" y="160421"/>
                </a:lnTo>
                <a:cubicBezTo>
                  <a:pt x="46288" y="160421"/>
                  <a:pt x="53474" y="153236"/>
                  <a:pt x="53474" y="144379"/>
                </a:cubicBezTo>
                <a:lnTo>
                  <a:pt x="53474" y="101600"/>
                </a:lnTo>
                <a:cubicBezTo>
                  <a:pt x="53474" y="92743"/>
                  <a:pt x="46288" y="85558"/>
                  <a:pt x="37432" y="85558"/>
                </a:cubicBezTo>
                <a:lnTo>
                  <a:pt x="32084" y="85558"/>
                </a:lnTo>
                <a:cubicBezTo>
                  <a:pt x="28341" y="85558"/>
                  <a:pt x="24732" y="86193"/>
                  <a:pt x="21389" y="87396"/>
                </a:cubicBezTo>
                <a:lnTo>
                  <a:pt x="21389" y="74863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2" name="Text 10"/>
          <p:cNvSpPr/>
          <p:nvPr/>
        </p:nvSpPr>
        <p:spPr>
          <a:xfrm>
            <a:off x="1297628" y="2666556"/>
            <a:ext cx="3187032" cy="25667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事件监听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97628" y="2966009"/>
            <a:ext cx="3176337" cy="2138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监听INSERT/UPDATE事件，实时捕获数据变更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95158" y="3447270"/>
            <a:ext cx="7054961" cy="777151"/>
          </a:xfrm>
          <a:custGeom>
            <a:avLst/>
            <a:gdLst/>
            <a:ahLst/>
            <a:cxnLst/>
            <a:rect l="l" t="t" r="r" b="b"/>
            <a:pathLst>
              <a:path w="7054961" h="777151">
                <a:moveTo>
                  <a:pt x="85557" y="0"/>
                </a:moveTo>
                <a:lnTo>
                  <a:pt x="6969405" y="0"/>
                </a:lnTo>
                <a:cubicBezTo>
                  <a:pt x="7016656" y="0"/>
                  <a:pt x="7054961" y="38305"/>
                  <a:pt x="7054961" y="85557"/>
                </a:cubicBezTo>
                <a:lnTo>
                  <a:pt x="7054961" y="691594"/>
                </a:lnTo>
                <a:cubicBezTo>
                  <a:pt x="7054961" y="738846"/>
                  <a:pt x="7016656" y="777151"/>
                  <a:pt x="6969405" y="777151"/>
                </a:cubicBezTo>
                <a:lnTo>
                  <a:pt x="85557" y="777151"/>
                </a:lnTo>
                <a:cubicBezTo>
                  <a:pt x="38305" y="777151"/>
                  <a:pt x="0" y="738846"/>
                  <a:pt x="0" y="691594"/>
                </a:cubicBezTo>
                <a:lnTo>
                  <a:pt x="0" y="85557"/>
                </a:lnTo>
                <a:cubicBezTo>
                  <a:pt x="0" y="38305"/>
                  <a:pt x="38305" y="0"/>
                  <a:pt x="85557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827060" y="3579175"/>
            <a:ext cx="342232" cy="342232"/>
          </a:xfrm>
          <a:custGeom>
            <a:avLst/>
            <a:gdLst/>
            <a:ahLst/>
            <a:cxnLst/>
            <a:rect l="l" t="t" r="r" b="b"/>
            <a:pathLst>
              <a:path w="342232" h="342232">
                <a:moveTo>
                  <a:pt x="85558" y="0"/>
                </a:moveTo>
                <a:lnTo>
                  <a:pt x="256674" y="0"/>
                </a:lnTo>
                <a:cubicBezTo>
                  <a:pt x="303894" y="0"/>
                  <a:pt x="342232" y="38337"/>
                  <a:pt x="342232" y="85558"/>
                </a:cubicBezTo>
                <a:lnTo>
                  <a:pt x="342232" y="256674"/>
                </a:lnTo>
                <a:cubicBezTo>
                  <a:pt x="342232" y="303894"/>
                  <a:pt x="303894" y="342232"/>
                  <a:pt x="256674" y="342232"/>
                </a:cubicBezTo>
                <a:lnTo>
                  <a:pt x="85558" y="342232"/>
                </a:lnTo>
                <a:cubicBezTo>
                  <a:pt x="38337" y="342232"/>
                  <a:pt x="0" y="303894"/>
                  <a:pt x="0" y="256674"/>
                </a:cubicBezTo>
                <a:lnTo>
                  <a:pt x="0" y="85558"/>
                </a:lnTo>
                <a:cubicBezTo>
                  <a:pt x="0" y="38337"/>
                  <a:pt x="38337" y="0"/>
                  <a:pt x="85558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16" name="Shape 14"/>
          <p:cNvSpPr/>
          <p:nvPr/>
        </p:nvSpPr>
        <p:spPr>
          <a:xfrm>
            <a:off x="923312" y="3664733"/>
            <a:ext cx="149726" cy="171116"/>
          </a:xfrm>
          <a:custGeom>
            <a:avLst/>
            <a:gdLst/>
            <a:ahLst/>
            <a:cxnLst/>
            <a:rect l="l" t="t" r="r" b="b"/>
            <a:pathLst>
              <a:path w="149726" h="171116">
                <a:moveTo>
                  <a:pt x="85558" y="21389"/>
                </a:moveTo>
                <a:cubicBezTo>
                  <a:pt x="85558" y="15474"/>
                  <a:pt x="80779" y="10695"/>
                  <a:pt x="74863" y="10695"/>
                </a:cubicBezTo>
                <a:cubicBezTo>
                  <a:pt x="68948" y="10695"/>
                  <a:pt x="64168" y="15474"/>
                  <a:pt x="64168" y="21389"/>
                </a:cubicBezTo>
                <a:lnTo>
                  <a:pt x="64168" y="74863"/>
                </a:lnTo>
                <a:lnTo>
                  <a:pt x="10695" y="74863"/>
                </a:lnTo>
                <a:cubicBezTo>
                  <a:pt x="4779" y="74863"/>
                  <a:pt x="0" y="79642"/>
                  <a:pt x="0" y="85558"/>
                </a:cubicBezTo>
                <a:cubicBezTo>
                  <a:pt x="0" y="91473"/>
                  <a:pt x="4779" y="96253"/>
                  <a:pt x="10695" y="96253"/>
                </a:cubicBezTo>
                <a:lnTo>
                  <a:pt x="64168" y="96253"/>
                </a:lnTo>
                <a:lnTo>
                  <a:pt x="64168" y="149726"/>
                </a:lnTo>
                <a:cubicBezTo>
                  <a:pt x="64168" y="155642"/>
                  <a:pt x="68948" y="160421"/>
                  <a:pt x="74863" y="160421"/>
                </a:cubicBezTo>
                <a:cubicBezTo>
                  <a:pt x="80779" y="160421"/>
                  <a:pt x="85558" y="155642"/>
                  <a:pt x="85558" y="149726"/>
                </a:cubicBezTo>
                <a:lnTo>
                  <a:pt x="85558" y="96253"/>
                </a:lnTo>
                <a:lnTo>
                  <a:pt x="139032" y="96253"/>
                </a:lnTo>
                <a:cubicBezTo>
                  <a:pt x="144947" y="96253"/>
                  <a:pt x="149726" y="91473"/>
                  <a:pt x="149726" y="85558"/>
                </a:cubicBezTo>
                <a:cubicBezTo>
                  <a:pt x="149726" y="79642"/>
                  <a:pt x="144947" y="74863"/>
                  <a:pt x="139032" y="74863"/>
                </a:cubicBezTo>
                <a:lnTo>
                  <a:pt x="85558" y="74863"/>
                </a:lnTo>
                <a:lnTo>
                  <a:pt x="85558" y="21389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7" name="Text 15"/>
          <p:cNvSpPr/>
          <p:nvPr/>
        </p:nvSpPr>
        <p:spPr>
          <a:xfrm>
            <a:off x="1297628" y="3579175"/>
            <a:ext cx="3005221" cy="25667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版本号自增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97628" y="3878628"/>
            <a:ext cx="2994526" cy="2138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自动维护row_version字段，实现乐观锁机制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95158" y="4359889"/>
            <a:ext cx="7054961" cy="777151"/>
          </a:xfrm>
          <a:custGeom>
            <a:avLst/>
            <a:gdLst/>
            <a:ahLst/>
            <a:cxnLst/>
            <a:rect l="l" t="t" r="r" b="b"/>
            <a:pathLst>
              <a:path w="7054961" h="777151">
                <a:moveTo>
                  <a:pt x="85557" y="0"/>
                </a:moveTo>
                <a:lnTo>
                  <a:pt x="6969405" y="0"/>
                </a:lnTo>
                <a:cubicBezTo>
                  <a:pt x="7016656" y="0"/>
                  <a:pt x="7054961" y="38305"/>
                  <a:pt x="7054961" y="85557"/>
                </a:cubicBezTo>
                <a:lnTo>
                  <a:pt x="7054961" y="691594"/>
                </a:lnTo>
                <a:cubicBezTo>
                  <a:pt x="7054961" y="738846"/>
                  <a:pt x="7016656" y="777151"/>
                  <a:pt x="6969405" y="777151"/>
                </a:cubicBezTo>
                <a:lnTo>
                  <a:pt x="85557" y="777151"/>
                </a:lnTo>
                <a:cubicBezTo>
                  <a:pt x="38305" y="777151"/>
                  <a:pt x="0" y="738846"/>
                  <a:pt x="0" y="691594"/>
                </a:cubicBezTo>
                <a:lnTo>
                  <a:pt x="0" y="85557"/>
                </a:lnTo>
                <a:cubicBezTo>
                  <a:pt x="0" y="38305"/>
                  <a:pt x="38305" y="0"/>
                  <a:pt x="85557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827060" y="4491789"/>
            <a:ext cx="342232" cy="342232"/>
          </a:xfrm>
          <a:custGeom>
            <a:avLst/>
            <a:gdLst/>
            <a:ahLst/>
            <a:cxnLst/>
            <a:rect l="l" t="t" r="r" b="b"/>
            <a:pathLst>
              <a:path w="342232" h="342232">
                <a:moveTo>
                  <a:pt x="85558" y="0"/>
                </a:moveTo>
                <a:lnTo>
                  <a:pt x="256674" y="0"/>
                </a:lnTo>
                <a:cubicBezTo>
                  <a:pt x="303894" y="0"/>
                  <a:pt x="342232" y="38337"/>
                  <a:pt x="342232" y="85558"/>
                </a:cubicBezTo>
                <a:lnTo>
                  <a:pt x="342232" y="256674"/>
                </a:lnTo>
                <a:cubicBezTo>
                  <a:pt x="342232" y="303894"/>
                  <a:pt x="303894" y="342232"/>
                  <a:pt x="256674" y="342232"/>
                </a:cubicBezTo>
                <a:lnTo>
                  <a:pt x="85558" y="342232"/>
                </a:lnTo>
                <a:cubicBezTo>
                  <a:pt x="38337" y="342232"/>
                  <a:pt x="0" y="303894"/>
                  <a:pt x="0" y="256674"/>
                </a:cubicBezTo>
                <a:lnTo>
                  <a:pt x="0" y="85558"/>
                </a:lnTo>
                <a:cubicBezTo>
                  <a:pt x="0" y="38337"/>
                  <a:pt x="38337" y="0"/>
                  <a:pt x="85558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21" name="Shape 19"/>
          <p:cNvSpPr/>
          <p:nvPr/>
        </p:nvSpPr>
        <p:spPr>
          <a:xfrm>
            <a:off x="934007" y="4577347"/>
            <a:ext cx="128337" cy="171116"/>
          </a:xfrm>
          <a:custGeom>
            <a:avLst/>
            <a:gdLst/>
            <a:ahLst/>
            <a:cxnLst/>
            <a:rect l="l" t="t" r="r" b="b"/>
            <a:pathLst>
              <a:path w="128337" h="171116">
                <a:moveTo>
                  <a:pt x="0" y="21389"/>
                </a:moveTo>
                <a:cubicBezTo>
                  <a:pt x="0" y="9592"/>
                  <a:pt x="9592" y="0"/>
                  <a:pt x="21389" y="0"/>
                </a:cubicBezTo>
                <a:lnTo>
                  <a:pt x="71354" y="0"/>
                </a:lnTo>
                <a:cubicBezTo>
                  <a:pt x="77036" y="0"/>
                  <a:pt x="82483" y="2239"/>
                  <a:pt x="86494" y="6250"/>
                </a:cubicBezTo>
                <a:lnTo>
                  <a:pt x="122087" y="41877"/>
                </a:lnTo>
                <a:cubicBezTo>
                  <a:pt x="126098" y="45887"/>
                  <a:pt x="128337" y="51335"/>
                  <a:pt x="128337" y="57016"/>
                </a:cubicBezTo>
                <a:lnTo>
                  <a:pt x="128337" y="149726"/>
                </a:lnTo>
                <a:cubicBezTo>
                  <a:pt x="128337" y="161524"/>
                  <a:pt x="118745" y="171116"/>
                  <a:pt x="106947" y="171116"/>
                </a:cubicBezTo>
                <a:lnTo>
                  <a:pt x="21389" y="171116"/>
                </a:lnTo>
                <a:cubicBezTo>
                  <a:pt x="9592" y="171116"/>
                  <a:pt x="0" y="161524"/>
                  <a:pt x="0" y="149726"/>
                </a:cubicBezTo>
                <a:lnTo>
                  <a:pt x="0" y="21389"/>
                </a:lnTo>
                <a:close/>
                <a:moveTo>
                  <a:pt x="69516" y="19551"/>
                </a:moveTo>
                <a:lnTo>
                  <a:pt x="69516" y="50800"/>
                </a:lnTo>
                <a:cubicBezTo>
                  <a:pt x="69516" y="55245"/>
                  <a:pt x="73092" y="58821"/>
                  <a:pt x="77537" y="58821"/>
                </a:cubicBezTo>
                <a:lnTo>
                  <a:pt x="108786" y="58821"/>
                </a:lnTo>
                <a:lnTo>
                  <a:pt x="69516" y="19551"/>
                </a:lnTo>
                <a:close/>
                <a:moveTo>
                  <a:pt x="40105" y="85558"/>
                </a:moveTo>
                <a:cubicBezTo>
                  <a:pt x="35660" y="85558"/>
                  <a:pt x="32084" y="89134"/>
                  <a:pt x="32084" y="93579"/>
                </a:cubicBezTo>
                <a:cubicBezTo>
                  <a:pt x="32084" y="98024"/>
                  <a:pt x="35660" y="101600"/>
                  <a:pt x="40105" y="101600"/>
                </a:cubicBezTo>
                <a:lnTo>
                  <a:pt x="88232" y="101600"/>
                </a:lnTo>
                <a:cubicBezTo>
                  <a:pt x="92677" y="101600"/>
                  <a:pt x="96253" y="98024"/>
                  <a:pt x="96253" y="93579"/>
                </a:cubicBezTo>
                <a:cubicBezTo>
                  <a:pt x="96253" y="89134"/>
                  <a:pt x="92677" y="85558"/>
                  <a:pt x="88232" y="85558"/>
                </a:cubicBezTo>
                <a:lnTo>
                  <a:pt x="40105" y="85558"/>
                </a:lnTo>
                <a:close/>
                <a:moveTo>
                  <a:pt x="40105" y="117642"/>
                </a:moveTo>
                <a:cubicBezTo>
                  <a:pt x="35660" y="117642"/>
                  <a:pt x="32084" y="121218"/>
                  <a:pt x="32084" y="125663"/>
                </a:cubicBezTo>
                <a:cubicBezTo>
                  <a:pt x="32084" y="130108"/>
                  <a:pt x="35660" y="133684"/>
                  <a:pt x="40105" y="133684"/>
                </a:cubicBezTo>
                <a:lnTo>
                  <a:pt x="88232" y="133684"/>
                </a:lnTo>
                <a:cubicBezTo>
                  <a:pt x="92677" y="133684"/>
                  <a:pt x="96253" y="130108"/>
                  <a:pt x="96253" y="125663"/>
                </a:cubicBezTo>
                <a:cubicBezTo>
                  <a:pt x="96253" y="121218"/>
                  <a:pt x="92677" y="117642"/>
                  <a:pt x="88232" y="117642"/>
                </a:cubicBezTo>
                <a:lnTo>
                  <a:pt x="40105" y="117642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2" name="Text 20"/>
          <p:cNvSpPr/>
          <p:nvPr/>
        </p:nvSpPr>
        <p:spPr>
          <a:xfrm>
            <a:off x="1297628" y="4491789"/>
            <a:ext cx="3208421" cy="25667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日志写入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97628" y="4791242"/>
            <a:ext cx="3197726" cy="2138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将变更数据序列化为JSON，写入change_log表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234947" y="1582821"/>
            <a:ext cx="7593263" cy="4427621"/>
          </a:xfrm>
          <a:custGeom>
            <a:avLst/>
            <a:gdLst/>
            <a:ahLst/>
            <a:cxnLst/>
            <a:rect l="l" t="t" r="r" b="b"/>
            <a:pathLst>
              <a:path w="7593263" h="4427621">
                <a:moveTo>
                  <a:pt x="171128" y="0"/>
                </a:moveTo>
                <a:lnTo>
                  <a:pt x="7422136" y="0"/>
                </a:lnTo>
                <a:cubicBezTo>
                  <a:pt x="7516647" y="0"/>
                  <a:pt x="7593263" y="76616"/>
                  <a:pt x="7593263" y="171128"/>
                </a:cubicBezTo>
                <a:lnTo>
                  <a:pt x="7593263" y="4256493"/>
                </a:lnTo>
                <a:cubicBezTo>
                  <a:pt x="7593263" y="4351005"/>
                  <a:pt x="7516647" y="4427621"/>
                  <a:pt x="7422136" y="4427621"/>
                </a:cubicBezTo>
                <a:lnTo>
                  <a:pt x="171128" y="4427621"/>
                </a:lnTo>
                <a:cubicBezTo>
                  <a:pt x="76616" y="4427621"/>
                  <a:pt x="0" y="4351005"/>
                  <a:pt x="0" y="4256493"/>
                </a:cubicBezTo>
                <a:lnTo>
                  <a:pt x="0" y="171128"/>
                </a:lnTo>
                <a:cubicBezTo>
                  <a:pt x="0" y="76680"/>
                  <a:pt x="76680" y="0"/>
                  <a:pt x="171128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60421" dist="10694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8491621" y="1839495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128337" y="0"/>
                </a:moveTo>
                <a:lnTo>
                  <a:pt x="385011" y="0"/>
                </a:lnTo>
                <a:cubicBezTo>
                  <a:pt x="455842" y="0"/>
                  <a:pt x="513347" y="57506"/>
                  <a:pt x="513347" y="128337"/>
                </a:cubicBezTo>
                <a:lnTo>
                  <a:pt x="513347" y="385011"/>
                </a:lnTo>
                <a:cubicBezTo>
                  <a:pt x="513347" y="455842"/>
                  <a:pt x="455842" y="513347"/>
                  <a:pt x="385011" y="513347"/>
                </a:cubicBezTo>
                <a:lnTo>
                  <a:pt x="128337" y="513347"/>
                </a:lnTo>
                <a:cubicBezTo>
                  <a:pt x="57506" y="513347"/>
                  <a:pt x="0" y="455842"/>
                  <a:pt x="0" y="385011"/>
                </a:cubicBezTo>
                <a:lnTo>
                  <a:pt x="0" y="128337"/>
                </a:lnTo>
                <a:cubicBezTo>
                  <a:pt x="0" y="57506"/>
                  <a:pt x="57506" y="0"/>
                  <a:pt x="12833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26" name="Shape 24"/>
          <p:cNvSpPr/>
          <p:nvPr/>
        </p:nvSpPr>
        <p:spPr>
          <a:xfrm>
            <a:off x="8641347" y="1989221"/>
            <a:ext cx="213895" cy="213895"/>
          </a:xfrm>
          <a:custGeom>
            <a:avLst/>
            <a:gdLst/>
            <a:ahLst/>
            <a:cxnLst/>
            <a:rect l="l" t="t" r="r" b="b"/>
            <a:pathLst>
              <a:path w="213895" h="213895">
                <a:moveTo>
                  <a:pt x="106947" y="0"/>
                </a:moveTo>
                <a:cubicBezTo>
                  <a:pt x="108869" y="0"/>
                  <a:pt x="110791" y="418"/>
                  <a:pt x="112545" y="1212"/>
                </a:cubicBezTo>
                <a:lnTo>
                  <a:pt x="191252" y="34591"/>
                </a:lnTo>
                <a:cubicBezTo>
                  <a:pt x="200443" y="38476"/>
                  <a:pt x="207294" y="47541"/>
                  <a:pt x="207252" y="58487"/>
                </a:cubicBezTo>
                <a:cubicBezTo>
                  <a:pt x="207043" y="99929"/>
                  <a:pt x="189999" y="175753"/>
                  <a:pt x="118018" y="210218"/>
                </a:cubicBezTo>
                <a:cubicBezTo>
                  <a:pt x="111041" y="213561"/>
                  <a:pt x="102937" y="213561"/>
                  <a:pt x="95960" y="210218"/>
                </a:cubicBezTo>
                <a:cubicBezTo>
                  <a:pt x="23938" y="175753"/>
                  <a:pt x="6935" y="99929"/>
                  <a:pt x="6726" y="58487"/>
                </a:cubicBezTo>
                <a:cubicBezTo>
                  <a:pt x="6684" y="47541"/>
                  <a:pt x="13536" y="38476"/>
                  <a:pt x="22726" y="34591"/>
                </a:cubicBezTo>
                <a:lnTo>
                  <a:pt x="101391" y="1212"/>
                </a:lnTo>
                <a:cubicBezTo>
                  <a:pt x="103146" y="418"/>
                  <a:pt x="105026" y="0"/>
                  <a:pt x="106947" y="0"/>
                </a:cubicBezTo>
                <a:close/>
                <a:moveTo>
                  <a:pt x="106947" y="27907"/>
                </a:moveTo>
                <a:lnTo>
                  <a:pt x="106947" y="185863"/>
                </a:lnTo>
                <a:cubicBezTo>
                  <a:pt x="164599" y="157956"/>
                  <a:pt x="180098" y="96127"/>
                  <a:pt x="180474" y="59113"/>
                </a:cubicBezTo>
                <a:lnTo>
                  <a:pt x="106947" y="27948"/>
                </a:lnTo>
                <a:lnTo>
                  <a:pt x="106947" y="2794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7" name="Text 25"/>
          <p:cNvSpPr/>
          <p:nvPr/>
        </p:nvSpPr>
        <p:spPr>
          <a:xfrm>
            <a:off x="9133305" y="1925053"/>
            <a:ext cx="1668379" cy="34223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2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防死循环设计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495186" y="2527523"/>
            <a:ext cx="7076351" cy="1397446"/>
          </a:xfrm>
          <a:custGeom>
            <a:avLst/>
            <a:gdLst/>
            <a:ahLst/>
            <a:cxnLst/>
            <a:rect l="l" t="t" r="r" b="b"/>
            <a:pathLst>
              <a:path w="7076351" h="1397446">
                <a:moveTo>
                  <a:pt x="128341" y="0"/>
                </a:moveTo>
                <a:lnTo>
                  <a:pt x="6948009" y="0"/>
                </a:lnTo>
                <a:cubicBezTo>
                  <a:pt x="7018890" y="0"/>
                  <a:pt x="7076351" y="57460"/>
                  <a:pt x="7076351" y="128341"/>
                </a:cubicBezTo>
                <a:lnTo>
                  <a:pt x="7076351" y="1269104"/>
                </a:lnTo>
                <a:cubicBezTo>
                  <a:pt x="7076351" y="1339985"/>
                  <a:pt x="7018890" y="1397446"/>
                  <a:pt x="6948009" y="1397446"/>
                </a:cubicBezTo>
                <a:lnTo>
                  <a:pt x="128341" y="1397446"/>
                </a:lnTo>
                <a:cubicBezTo>
                  <a:pt x="57460" y="1397446"/>
                  <a:pt x="0" y="1339985"/>
                  <a:pt x="0" y="1269104"/>
                </a:cubicBezTo>
                <a:lnTo>
                  <a:pt x="0" y="128341"/>
                </a:lnTo>
                <a:cubicBezTo>
                  <a:pt x="0" y="57508"/>
                  <a:pt x="57508" y="0"/>
                  <a:pt x="12834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8739383" y="2798460"/>
            <a:ext cx="192505" cy="192505"/>
          </a:xfrm>
          <a:custGeom>
            <a:avLst/>
            <a:gdLst/>
            <a:ahLst/>
            <a:cxnLst/>
            <a:rect l="l" t="t" r="r" b="b"/>
            <a:pathLst>
              <a:path w="192505" h="192505">
                <a:moveTo>
                  <a:pt x="12220" y="36095"/>
                </a:moveTo>
                <a:lnTo>
                  <a:pt x="12220" y="92305"/>
                </a:lnTo>
                <a:cubicBezTo>
                  <a:pt x="12220" y="98697"/>
                  <a:pt x="14739" y="104825"/>
                  <a:pt x="19251" y="109337"/>
                </a:cubicBezTo>
                <a:lnTo>
                  <a:pt x="91440" y="181526"/>
                </a:lnTo>
                <a:cubicBezTo>
                  <a:pt x="100840" y="190926"/>
                  <a:pt x="116067" y="190926"/>
                  <a:pt x="125467" y="181526"/>
                </a:cubicBezTo>
                <a:lnTo>
                  <a:pt x="181677" y="125316"/>
                </a:lnTo>
                <a:cubicBezTo>
                  <a:pt x="191077" y="115917"/>
                  <a:pt x="191077" y="100689"/>
                  <a:pt x="181677" y="91290"/>
                </a:cubicBezTo>
                <a:lnTo>
                  <a:pt x="109487" y="19100"/>
                </a:lnTo>
                <a:cubicBezTo>
                  <a:pt x="104976" y="14551"/>
                  <a:pt x="98885" y="12032"/>
                  <a:pt x="92493" y="12032"/>
                </a:cubicBezTo>
                <a:lnTo>
                  <a:pt x="36283" y="12032"/>
                </a:lnTo>
                <a:cubicBezTo>
                  <a:pt x="23010" y="12032"/>
                  <a:pt x="12220" y="22822"/>
                  <a:pt x="12220" y="36095"/>
                </a:cubicBezTo>
                <a:close/>
                <a:moveTo>
                  <a:pt x="54330" y="42111"/>
                </a:moveTo>
                <a:cubicBezTo>
                  <a:pt x="60971" y="42111"/>
                  <a:pt x="66362" y="47502"/>
                  <a:pt x="66362" y="54142"/>
                </a:cubicBezTo>
                <a:cubicBezTo>
                  <a:pt x="66362" y="60783"/>
                  <a:pt x="60971" y="66174"/>
                  <a:pt x="54330" y="66174"/>
                </a:cubicBezTo>
                <a:cubicBezTo>
                  <a:pt x="47690" y="66174"/>
                  <a:pt x="42299" y="60783"/>
                  <a:pt x="42299" y="54142"/>
                </a:cubicBezTo>
                <a:cubicBezTo>
                  <a:pt x="42299" y="47502"/>
                  <a:pt x="47690" y="42111"/>
                  <a:pt x="54330" y="42111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0" name="Text 28"/>
          <p:cNvSpPr/>
          <p:nvPr/>
        </p:nvSpPr>
        <p:spPr>
          <a:xfrm>
            <a:off x="9081614" y="2744986"/>
            <a:ext cx="962526" cy="2994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8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关键字段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716211" y="3176340"/>
            <a:ext cx="6627172" cy="531172"/>
          </a:xfrm>
          <a:custGeom>
            <a:avLst/>
            <a:gdLst/>
            <a:ahLst/>
            <a:cxnLst/>
            <a:rect l="l" t="t" r="r" b="b"/>
            <a:pathLst>
              <a:path w="6627172" h="531172">
                <a:moveTo>
                  <a:pt x="85556" y="0"/>
                </a:moveTo>
                <a:lnTo>
                  <a:pt x="6541616" y="0"/>
                </a:lnTo>
                <a:cubicBezTo>
                  <a:pt x="6588867" y="0"/>
                  <a:pt x="6627172" y="38305"/>
                  <a:pt x="6627172" y="85556"/>
                </a:cubicBezTo>
                <a:lnTo>
                  <a:pt x="6627172" y="445616"/>
                </a:lnTo>
                <a:cubicBezTo>
                  <a:pt x="6627172" y="492867"/>
                  <a:pt x="6588867" y="531172"/>
                  <a:pt x="6541616" y="531172"/>
                </a:cubicBezTo>
                <a:lnTo>
                  <a:pt x="85556" y="531172"/>
                </a:lnTo>
                <a:cubicBezTo>
                  <a:pt x="38305" y="531172"/>
                  <a:pt x="0" y="492867"/>
                  <a:pt x="0" y="445616"/>
                </a:cubicBezTo>
                <a:lnTo>
                  <a:pt x="0" y="85556"/>
                </a:lnTo>
                <a:cubicBezTo>
                  <a:pt x="0" y="38305"/>
                  <a:pt x="38305" y="0"/>
                  <a:pt x="8555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8848113" y="3343891"/>
            <a:ext cx="1308657" cy="1996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updated_by_db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495186" y="4103216"/>
            <a:ext cx="7076351" cy="777151"/>
          </a:xfrm>
          <a:custGeom>
            <a:avLst/>
            <a:gdLst/>
            <a:ahLst/>
            <a:cxnLst/>
            <a:rect l="l" t="t" r="r" b="b"/>
            <a:pathLst>
              <a:path w="7076351" h="777151">
                <a:moveTo>
                  <a:pt x="85557" y="0"/>
                </a:moveTo>
                <a:lnTo>
                  <a:pt x="6990794" y="0"/>
                </a:lnTo>
                <a:cubicBezTo>
                  <a:pt x="7038046" y="0"/>
                  <a:pt x="7076351" y="38305"/>
                  <a:pt x="7076351" y="85557"/>
                </a:cubicBezTo>
                <a:lnTo>
                  <a:pt x="7076351" y="691594"/>
                </a:lnTo>
                <a:cubicBezTo>
                  <a:pt x="7076351" y="738846"/>
                  <a:pt x="7038046" y="777151"/>
                  <a:pt x="6990794" y="777151"/>
                </a:cubicBezTo>
                <a:lnTo>
                  <a:pt x="85557" y="777151"/>
                </a:lnTo>
                <a:cubicBezTo>
                  <a:pt x="38305" y="777151"/>
                  <a:pt x="0" y="738846"/>
                  <a:pt x="0" y="691594"/>
                </a:cubicBezTo>
                <a:lnTo>
                  <a:pt x="0" y="85557"/>
                </a:lnTo>
                <a:cubicBezTo>
                  <a:pt x="0" y="38305"/>
                  <a:pt x="38305" y="0"/>
                  <a:pt x="8555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8653825" y="4256505"/>
            <a:ext cx="192505" cy="192505"/>
          </a:xfrm>
          <a:custGeom>
            <a:avLst/>
            <a:gdLst/>
            <a:ahLst/>
            <a:cxnLst/>
            <a:rect l="l" t="t" r="r" b="b"/>
            <a:pathLst>
              <a:path w="192505" h="192505">
                <a:moveTo>
                  <a:pt x="96253" y="192505"/>
                </a:moveTo>
                <a:cubicBezTo>
                  <a:pt x="149376" y="192505"/>
                  <a:pt x="192505" y="149376"/>
                  <a:pt x="192505" y="96253"/>
                </a:cubicBezTo>
                <a:cubicBezTo>
                  <a:pt x="192505" y="43129"/>
                  <a:pt x="149376" y="0"/>
                  <a:pt x="96253" y="0"/>
                </a:cubicBezTo>
                <a:cubicBezTo>
                  <a:pt x="43129" y="0"/>
                  <a:pt x="0" y="43129"/>
                  <a:pt x="0" y="96253"/>
                </a:cubicBezTo>
                <a:cubicBezTo>
                  <a:pt x="0" y="149376"/>
                  <a:pt x="43129" y="192505"/>
                  <a:pt x="96253" y="192505"/>
                </a:cubicBezTo>
                <a:close/>
                <a:moveTo>
                  <a:pt x="127986" y="79972"/>
                </a:moveTo>
                <a:lnTo>
                  <a:pt x="97907" y="128099"/>
                </a:lnTo>
                <a:cubicBezTo>
                  <a:pt x="96328" y="130618"/>
                  <a:pt x="93621" y="132197"/>
                  <a:pt x="90650" y="132347"/>
                </a:cubicBezTo>
                <a:cubicBezTo>
                  <a:pt x="87680" y="132498"/>
                  <a:pt x="84823" y="131144"/>
                  <a:pt x="83055" y="128738"/>
                </a:cubicBezTo>
                <a:lnTo>
                  <a:pt x="65008" y="104675"/>
                </a:lnTo>
                <a:cubicBezTo>
                  <a:pt x="62000" y="100689"/>
                  <a:pt x="62827" y="95049"/>
                  <a:pt x="66813" y="92042"/>
                </a:cubicBezTo>
                <a:cubicBezTo>
                  <a:pt x="70798" y="89034"/>
                  <a:pt x="76438" y="89861"/>
                  <a:pt x="79446" y="93846"/>
                </a:cubicBezTo>
                <a:lnTo>
                  <a:pt x="89598" y="107382"/>
                </a:lnTo>
                <a:lnTo>
                  <a:pt x="112683" y="70422"/>
                </a:lnTo>
                <a:cubicBezTo>
                  <a:pt x="115315" y="66211"/>
                  <a:pt x="120880" y="64895"/>
                  <a:pt x="125128" y="67565"/>
                </a:cubicBezTo>
                <a:cubicBezTo>
                  <a:pt x="129377" y="70234"/>
                  <a:pt x="130655" y="75761"/>
                  <a:pt x="127986" y="8001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5" name="Text 33"/>
          <p:cNvSpPr/>
          <p:nvPr/>
        </p:nvSpPr>
        <p:spPr>
          <a:xfrm>
            <a:off x="8996056" y="4235116"/>
            <a:ext cx="2331453" cy="25667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规则说明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996056" y="4534568"/>
            <a:ext cx="2320758" cy="2138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若数据来自同步程序，标记源库名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95186" y="4973056"/>
            <a:ext cx="7076351" cy="777151"/>
          </a:xfrm>
          <a:custGeom>
            <a:avLst/>
            <a:gdLst/>
            <a:ahLst/>
            <a:cxnLst/>
            <a:rect l="l" t="t" r="r" b="b"/>
            <a:pathLst>
              <a:path w="7076351" h="777151">
                <a:moveTo>
                  <a:pt x="85557" y="0"/>
                </a:moveTo>
                <a:lnTo>
                  <a:pt x="6990794" y="0"/>
                </a:lnTo>
                <a:cubicBezTo>
                  <a:pt x="7038046" y="0"/>
                  <a:pt x="7076351" y="38305"/>
                  <a:pt x="7076351" y="85557"/>
                </a:cubicBezTo>
                <a:lnTo>
                  <a:pt x="7076351" y="691594"/>
                </a:lnTo>
                <a:cubicBezTo>
                  <a:pt x="7076351" y="738846"/>
                  <a:pt x="7038046" y="777151"/>
                  <a:pt x="6990794" y="777151"/>
                </a:cubicBezTo>
                <a:lnTo>
                  <a:pt x="85557" y="777151"/>
                </a:lnTo>
                <a:cubicBezTo>
                  <a:pt x="38305" y="777151"/>
                  <a:pt x="0" y="738846"/>
                  <a:pt x="0" y="691594"/>
                </a:cubicBezTo>
                <a:lnTo>
                  <a:pt x="0" y="85557"/>
                </a:lnTo>
                <a:cubicBezTo>
                  <a:pt x="0" y="38305"/>
                  <a:pt x="38305" y="0"/>
                  <a:pt x="8555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8653825" y="5126346"/>
            <a:ext cx="192505" cy="192505"/>
          </a:xfrm>
          <a:custGeom>
            <a:avLst/>
            <a:gdLst/>
            <a:ahLst/>
            <a:cxnLst/>
            <a:rect l="l" t="t" r="r" b="b"/>
            <a:pathLst>
              <a:path w="192505" h="192505">
                <a:moveTo>
                  <a:pt x="138062" y="155095"/>
                </a:moveTo>
                <a:lnTo>
                  <a:pt x="37411" y="54443"/>
                </a:lnTo>
                <a:cubicBezTo>
                  <a:pt x="28989" y="66249"/>
                  <a:pt x="24063" y="80687"/>
                  <a:pt x="24063" y="96253"/>
                </a:cubicBezTo>
                <a:cubicBezTo>
                  <a:pt x="24063" y="136107"/>
                  <a:pt x="56398" y="168442"/>
                  <a:pt x="96253" y="168442"/>
                </a:cubicBezTo>
                <a:cubicBezTo>
                  <a:pt x="111856" y="168442"/>
                  <a:pt x="126294" y="163517"/>
                  <a:pt x="138062" y="155095"/>
                </a:cubicBezTo>
                <a:close/>
                <a:moveTo>
                  <a:pt x="155095" y="138062"/>
                </a:moveTo>
                <a:cubicBezTo>
                  <a:pt x="163517" y="126256"/>
                  <a:pt x="168442" y="111818"/>
                  <a:pt x="168442" y="96253"/>
                </a:cubicBezTo>
                <a:cubicBezTo>
                  <a:pt x="168442" y="56398"/>
                  <a:pt x="136107" y="24063"/>
                  <a:pt x="96253" y="24063"/>
                </a:cubicBezTo>
                <a:cubicBezTo>
                  <a:pt x="80649" y="24063"/>
                  <a:pt x="66211" y="28989"/>
                  <a:pt x="54443" y="37411"/>
                </a:cubicBezTo>
                <a:lnTo>
                  <a:pt x="155095" y="138062"/>
                </a:lnTo>
                <a:close/>
                <a:moveTo>
                  <a:pt x="0" y="96253"/>
                </a:moveTo>
                <a:cubicBezTo>
                  <a:pt x="0" y="43129"/>
                  <a:pt x="43129" y="0"/>
                  <a:pt x="96253" y="0"/>
                </a:cubicBezTo>
                <a:cubicBezTo>
                  <a:pt x="149376" y="0"/>
                  <a:pt x="192505" y="43129"/>
                  <a:pt x="192505" y="96253"/>
                </a:cubicBezTo>
                <a:cubicBezTo>
                  <a:pt x="192505" y="149376"/>
                  <a:pt x="149376" y="192505"/>
                  <a:pt x="96253" y="192505"/>
                </a:cubicBezTo>
                <a:cubicBezTo>
                  <a:pt x="43129" y="192505"/>
                  <a:pt x="0" y="149376"/>
                  <a:pt x="0" y="96253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9" name="Text 37"/>
          <p:cNvSpPr/>
          <p:nvPr/>
        </p:nvSpPr>
        <p:spPr>
          <a:xfrm>
            <a:off x="8996056" y="5104956"/>
            <a:ext cx="2181726" cy="25667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触发器行为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996056" y="5404409"/>
            <a:ext cx="2171032" cy="2138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标记数据不记录日志，避免循环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31354" y="6227902"/>
            <a:ext cx="15396856" cy="2488309"/>
          </a:xfrm>
          <a:custGeom>
            <a:avLst/>
            <a:gdLst/>
            <a:ahLst/>
            <a:cxnLst/>
            <a:rect l="l" t="t" r="r" b="b"/>
            <a:pathLst>
              <a:path w="15396856" h="2488309">
                <a:moveTo>
                  <a:pt x="171121" y="0"/>
                </a:moveTo>
                <a:lnTo>
                  <a:pt x="15225735" y="0"/>
                </a:lnTo>
                <a:cubicBezTo>
                  <a:pt x="15320243" y="0"/>
                  <a:pt x="15396856" y="76613"/>
                  <a:pt x="15396856" y="171121"/>
                </a:cubicBezTo>
                <a:lnTo>
                  <a:pt x="15396856" y="2317188"/>
                </a:lnTo>
                <a:cubicBezTo>
                  <a:pt x="15396856" y="2411695"/>
                  <a:pt x="15320243" y="2488309"/>
                  <a:pt x="15225735" y="2488309"/>
                </a:cubicBezTo>
                <a:lnTo>
                  <a:pt x="171121" y="2488309"/>
                </a:lnTo>
                <a:cubicBezTo>
                  <a:pt x="76613" y="2488309"/>
                  <a:pt x="0" y="2411695"/>
                  <a:pt x="0" y="2317188"/>
                </a:cubicBezTo>
                <a:lnTo>
                  <a:pt x="0" y="171121"/>
                </a:lnTo>
                <a:cubicBezTo>
                  <a:pt x="0" y="76613"/>
                  <a:pt x="76613" y="0"/>
                  <a:pt x="171121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60421" dist="10694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2" name="Shape 40"/>
          <p:cNvSpPr/>
          <p:nvPr/>
        </p:nvSpPr>
        <p:spPr>
          <a:xfrm>
            <a:off x="691593" y="6488144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128337" y="0"/>
                </a:moveTo>
                <a:lnTo>
                  <a:pt x="385011" y="0"/>
                </a:lnTo>
                <a:cubicBezTo>
                  <a:pt x="455842" y="0"/>
                  <a:pt x="513347" y="57506"/>
                  <a:pt x="513347" y="128337"/>
                </a:cubicBezTo>
                <a:lnTo>
                  <a:pt x="513347" y="385011"/>
                </a:lnTo>
                <a:cubicBezTo>
                  <a:pt x="513347" y="455842"/>
                  <a:pt x="455842" y="513347"/>
                  <a:pt x="385011" y="513347"/>
                </a:cubicBezTo>
                <a:lnTo>
                  <a:pt x="128337" y="513347"/>
                </a:lnTo>
                <a:cubicBezTo>
                  <a:pt x="57506" y="513347"/>
                  <a:pt x="0" y="455842"/>
                  <a:pt x="0" y="385011"/>
                </a:cubicBezTo>
                <a:lnTo>
                  <a:pt x="0" y="128337"/>
                </a:lnTo>
                <a:cubicBezTo>
                  <a:pt x="0" y="57506"/>
                  <a:pt x="57506" y="0"/>
                  <a:pt x="128337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43" name="Shape 41"/>
          <p:cNvSpPr/>
          <p:nvPr/>
        </p:nvSpPr>
        <p:spPr>
          <a:xfrm>
            <a:off x="827951" y="6637870"/>
            <a:ext cx="240632" cy="213895"/>
          </a:xfrm>
          <a:custGeom>
            <a:avLst/>
            <a:gdLst/>
            <a:ahLst/>
            <a:cxnLst/>
            <a:rect l="l" t="t" r="r" b="b"/>
            <a:pathLst>
              <a:path w="240632" h="213895">
                <a:moveTo>
                  <a:pt x="150729" y="501"/>
                </a:moveTo>
                <a:cubicBezTo>
                  <a:pt x="143627" y="-1546"/>
                  <a:pt x="136233" y="2590"/>
                  <a:pt x="134186" y="9692"/>
                </a:cubicBezTo>
                <a:lnTo>
                  <a:pt x="80712" y="196850"/>
                </a:lnTo>
                <a:cubicBezTo>
                  <a:pt x="78665" y="203952"/>
                  <a:pt x="82801" y="211346"/>
                  <a:pt x="89903" y="213393"/>
                </a:cubicBezTo>
                <a:cubicBezTo>
                  <a:pt x="97005" y="215440"/>
                  <a:pt x="104399" y="211305"/>
                  <a:pt x="106446" y="204203"/>
                </a:cubicBezTo>
                <a:lnTo>
                  <a:pt x="159920" y="17045"/>
                </a:lnTo>
                <a:cubicBezTo>
                  <a:pt x="161967" y="9943"/>
                  <a:pt x="157831" y="2548"/>
                  <a:pt x="150729" y="501"/>
                </a:cubicBezTo>
                <a:close/>
                <a:moveTo>
                  <a:pt x="177716" y="57359"/>
                </a:moveTo>
                <a:cubicBezTo>
                  <a:pt x="172494" y="62581"/>
                  <a:pt x="172494" y="71062"/>
                  <a:pt x="177716" y="76284"/>
                </a:cubicBezTo>
                <a:lnTo>
                  <a:pt x="208380" y="106947"/>
                </a:lnTo>
                <a:lnTo>
                  <a:pt x="177716" y="137611"/>
                </a:lnTo>
                <a:cubicBezTo>
                  <a:pt x="172494" y="142833"/>
                  <a:pt x="172494" y="151314"/>
                  <a:pt x="177716" y="156536"/>
                </a:cubicBezTo>
                <a:cubicBezTo>
                  <a:pt x="182938" y="161758"/>
                  <a:pt x="191419" y="161758"/>
                  <a:pt x="196641" y="156536"/>
                </a:cubicBezTo>
                <a:lnTo>
                  <a:pt x="236746" y="116431"/>
                </a:lnTo>
                <a:cubicBezTo>
                  <a:pt x="241968" y="111209"/>
                  <a:pt x="241968" y="102728"/>
                  <a:pt x="236746" y="97506"/>
                </a:cubicBezTo>
                <a:lnTo>
                  <a:pt x="196641" y="57401"/>
                </a:lnTo>
                <a:cubicBezTo>
                  <a:pt x="191419" y="52179"/>
                  <a:pt x="182938" y="52179"/>
                  <a:pt x="177716" y="57401"/>
                </a:cubicBezTo>
                <a:close/>
                <a:moveTo>
                  <a:pt x="62957" y="57359"/>
                </a:moveTo>
                <a:cubicBezTo>
                  <a:pt x="57735" y="52137"/>
                  <a:pt x="49254" y="52137"/>
                  <a:pt x="44032" y="57359"/>
                </a:cubicBezTo>
                <a:lnTo>
                  <a:pt x="3927" y="97464"/>
                </a:lnTo>
                <a:cubicBezTo>
                  <a:pt x="-1295" y="102686"/>
                  <a:pt x="-1295" y="111167"/>
                  <a:pt x="3927" y="116389"/>
                </a:cubicBezTo>
                <a:lnTo>
                  <a:pt x="44032" y="156494"/>
                </a:lnTo>
                <a:cubicBezTo>
                  <a:pt x="49254" y="161716"/>
                  <a:pt x="57735" y="161716"/>
                  <a:pt x="62957" y="156494"/>
                </a:cubicBezTo>
                <a:cubicBezTo>
                  <a:pt x="68179" y="151272"/>
                  <a:pt x="68179" y="142791"/>
                  <a:pt x="62957" y="137569"/>
                </a:cubicBezTo>
                <a:lnTo>
                  <a:pt x="32293" y="106947"/>
                </a:lnTo>
                <a:lnTo>
                  <a:pt x="62915" y="76284"/>
                </a:lnTo>
                <a:cubicBezTo>
                  <a:pt x="68137" y="71062"/>
                  <a:pt x="68137" y="62581"/>
                  <a:pt x="62915" y="5735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44" name="Text 42"/>
          <p:cNvSpPr/>
          <p:nvPr/>
        </p:nvSpPr>
        <p:spPr>
          <a:xfrm>
            <a:off x="1333277" y="6573702"/>
            <a:ext cx="1925053" cy="34223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2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触发器执行流程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785241" y="7172607"/>
            <a:ext cx="684463" cy="684463"/>
          </a:xfrm>
          <a:custGeom>
            <a:avLst/>
            <a:gdLst/>
            <a:ahLst/>
            <a:cxnLst/>
            <a:rect l="l" t="t" r="r" b="b"/>
            <a:pathLst>
              <a:path w="684463" h="684463">
                <a:moveTo>
                  <a:pt x="342232" y="0"/>
                </a:moveTo>
                <a:lnTo>
                  <a:pt x="342232" y="0"/>
                </a:lnTo>
                <a:cubicBezTo>
                  <a:pt x="531114" y="0"/>
                  <a:pt x="684463" y="153349"/>
                  <a:pt x="684463" y="342232"/>
                </a:cubicBezTo>
                <a:lnTo>
                  <a:pt x="684463" y="342232"/>
                </a:lnTo>
                <a:cubicBezTo>
                  <a:pt x="684463" y="531114"/>
                  <a:pt x="531114" y="684463"/>
                  <a:pt x="342232" y="684463"/>
                </a:cubicBezTo>
                <a:lnTo>
                  <a:pt x="342232" y="684463"/>
                </a:lnTo>
                <a:cubicBezTo>
                  <a:pt x="153349" y="684463"/>
                  <a:pt x="0" y="531114"/>
                  <a:pt x="0" y="342232"/>
                </a:cubicBezTo>
                <a:lnTo>
                  <a:pt x="0" y="342232"/>
                </a:lnTo>
                <a:cubicBezTo>
                  <a:pt x="0" y="153349"/>
                  <a:pt x="153349" y="0"/>
                  <a:pt x="342232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46" name="Text 44"/>
          <p:cNvSpPr/>
          <p:nvPr/>
        </p:nvSpPr>
        <p:spPr>
          <a:xfrm>
            <a:off x="2031889" y="7365112"/>
            <a:ext cx="192505" cy="2994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8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8814" y="7942628"/>
            <a:ext cx="2962442" cy="25667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捕获事件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4161" y="8242081"/>
            <a:ext cx="2951747" cy="2138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INSERT/UPDATE触发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999344" y="7685954"/>
            <a:ext cx="256674" cy="256674"/>
          </a:xfrm>
          <a:custGeom>
            <a:avLst/>
            <a:gdLst/>
            <a:ahLst/>
            <a:cxnLst/>
            <a:rect l="l" t="t" r="r" b="b"/>
            <a:pathLst>
              <a:path w="256674" h="256674">
                <a:moveTo>
                  <a:pt x="251961" y="139667"/>
                </a:moveTo>
                <a:cubicBezTo>
                  <a:pt x="258228" y="133400"/>
                  <a:pt x="258228" y="123223"/>
                  <a:pt x="251961" y="116957"/>
                </a:cubicBezTo>
                <a:lnTo>
                  <a:pt x="171751" y="36746"/>
                </a:lnTo>
                <a:cubicBezTo>
                  <a:pt x="165484" y="30480"/>
                  <a:pt x="155308" y="30480"/>
                  <a:pt x="149041" y="36746"/>
                </a:cubicBezTo>
                <a:cubicBezTo>
                  <a:pt x="142775" y="43013"/>
                  <a:pt x="142775" y="53190"/>
                  <a:pt x="149041" y="59456"/>
                </a:cubicBezTo>
                <a:lnTo>
                  <a:pt x="201880" y="112295"/>
                </a:lnTo>
                <a:lnTo>
                  <a:pt x="16042" y="112295"/>
                </a:lnTo>
                <a:cubicBezTo>
                  <a:pt x="7169" y="112295"/>
                  <a:pt x="0" y="119464"/>
                  <a:pt x="0" y="128337"/>
                </a:cubicBezTo>
                <a:cubicBezTo>
                  <a:pt x="0" y="137210"/>
                  <a:pt x="7169" y="144379"/>
                  <a:pt x="16042" y="144379"/>
                </a:cubicBezTo>
                <a:lnTo>
                  <a:pt x="201880" y="144379"/>
                </a:lnTo>
                <a:lnTo>
                  <a:pt x="149041" y="197218"/>
                </a:lnTo>
                <a:cubicBezTo>
                  <a:pt x="142775" y="203484"/>
                  <a:pt x="142775" y="213661"/>
                  <a:pt x="149041" y="219927"/>
                </a:cubicBezTo>
                <a:cubicBezTo>
                  <a:pt x="155308" y="226194"/>
                  <a:pt x="165484" y="226194"/>
                  <a:pt x="171751" y="219927"/>
                </a:cubicBezTo>
                <a:lnTo>
                  <a:pt x="251961" y="139717"/>
                </a:lnTo>
                <a:close/>
              </a:path>
            </a:pathLst>
          </a:custGeom>
          <a:solidFill>
            <a:srgbClr val="5E7CE8"/>
          </a:solidFill>
        </p:spPr>
      </p:sp>
      <p:sp>
        <p:nvSpPr>
          <p:cNvPr id="50" name="Shape 48"/>
          <p:cNvSpPr/>
          <p:nvPr/>
        </p:nvSpPr>
        <p:spPr>
          <a:xfrm>
            <a:off x="7785657" y="7172607"/>
            <a:ext cx="684463" cy="684463"/>
          </a:xfrm>
          <a:custGeom>
            <a:avLst/>
            <a:gdLst/>
            <a:ahLst/>
            <a:cxnLst/>
            <a:rect l="l" t="t" r="r" b="b"/>
            <a:pathLst>
              <a:path w="684463" h="684463">
                <a:moveTo>
                  <a:pt x="342232" y="0"/>
                </a:moveTo>
                <a:lnTo>
                  <a:pt x="342232" y="0"/>
                </a:lnTo>
                <a:cubicBezTo>
                  <a:pt x="531114" y="0"/>
                  <a:pt x="684463" y="153349"/>
                  <a:pt x="684463" y="342232"/>
                </a:cubicBezTo>
                <a:lnTo>
                  <a:pt x="684463" y="342232"/>
                </a:lnTo>
                <a:cubicBezTo>
                  <a:pt x="684463" y="531114"/>
                  <a:pt x="531114" y="684463"/>
                  <a:pt x="342232" y="684463"/>
                </a:cubicBezTo>
                <a:lnTo>
                  <a:pt x="342232" y="684463"/>
                </a:lnTo>
                <a:cubicBezTo>
                  <a:pt x="153349" y="684463"/>
                  <a:pt x="0" y="531114"/>
                  <a:pt x="0" y="342232"/>
                </a:cubicBezTo>
                <a:lnTo>
                  <a:pt x="0" y="342232"/>
                </a:lnTo>
                <a:cubicBezTo>
                  <a:pt x="0" y="153349"/>
                  <a:pt x="153349" y="0"/>
                  <a:pt x="342232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</p:spPr>
      </p:sp>
      <p:sp>
        <p:nvSpPr>
          <p:cNvPr id="51" name="Text 49"/>
          <p:cNvSpPr/>
          <p:nvPr/>
        </p:nvSpPr>
        <p:spPr>
          <a:xfrm>
            <a:off x="8014257" y="7365112"/>
            <a:ext cx="224589" cy="2994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8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649230" y="7942628"/>
            <a:ext cx="2962442" cy="25667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检查来源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654577" y="8242081"/>
            <a:ext cx="2951747" cy="2138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判断updated_by_db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10999760" y="7685954"/>
            <a:ext cx="256674" cy="256674"/>
          </a:xfrm>
          <a:custGeom>
            <a:avLst/>
            <a:gdLst/>
            <a:ahLst/>
            <a:cxnLst/>
            <a:rect l="l" t="t" r="r" b="b"/>
            <a:pathLst>
              <a:path w="256674" h="256674">
                <a:moveTo>
                  <a:pt x="251961" y="139667"/>
                </a:moveTo>
                <a:cubicBezTo>
                  <a:pt x="258228" y="133400"/>
                  <a:pt x="258228" y="123223"/>
                  <a:pt x="251961" y="116957"/>
                </a:cubicBezTo>
                <a:lnTo>
                  <a:pt x="171751" y="36746"/>
                </a:lnTo>
                <a:cubicBezTo>
                  <a:pt x="165484" y="30480"/>
                  <a:pt x="155308" y="30480"/>
                  <a:pt x="149041" y="36746"/>
                </a:cubicBezTo>
                <a:cubicBezTo>
                  <a:pt x="142775" y="43013"/>
                  <a:pt x="142775" y="53190"/>
                  <a:pt x="149041" y="59456"/>
                </a:cubicBezTo>
                <a:lnTo>
                  <a:pt x="201880" y="112295"/>
                </a:lnTo>
                <a:lnTo>
                  <a:pt x="16042" y="112295"/>
                </a:lnTo>
                <a:cubicBezTo>
                  <a:pt x="7169" y="112295"/>
                  <a:pt x="0" y="119464"/>
                  <a:pt x="0" y="128337"/>
                </a:cubicBezTo>
                <a:cubicBezTo>
                  <a:pt x="0" y="137210"/>
                  <a:pt x="7169" y="144379"/>
                  <a:pt x="16042" y="144379"/>
                </a:cubicBezTo>
                <a:lnTo>
                  <a:pt x="201880" y="144379"/>
                </a:lnTo>
                <a:lnTo>
                  <a:pt x="149041" y="197218"/>
                </a:lnTo>
                <a:cubicBezTo>
                  <a:pt x="142775" y="203484"/>
                  <a:pt x="142775" y="213661"/>
                  <a:pt x="149041" y="219927"/>
                </a:cubicBezTo>
                <a:cubicBezTo>
                  <a:pt x="155308" y="226194"/>
                  <a:pt x="165484" y="226194"/>
                  <a:pt x="171751" y="219927"/>
                </a:cubicBezTo>
                <a:lnTo>
                  <a:pt x="251961" y="139717"/>
                </a:lnTo>
                <a:close/>
              </a:path>
            </a:pathLst>
          </a:custGeom>
          <a:solidFill>
            <a:srgbClr val="4ADE80"/>
          </a:solidFill>
        </p:spPr>
      </p:sp>
      <p:sp>
        <p:nvSpPr>
          <p:cNvPr id="55" name="Shape 53"/>
          <p:cNvSpPr/>
          <p:nvPr/>
        </p:nvSpPr>
        <p:spPr>
          <a:xfrm>
            <a:off x="13786073" y="7172607"/>
            <a:ext cx="684463" cy="684463"/>
          </a:xfrm>
          <a:custGeom>
            <a:avLst/>
            <a:gdLst/>
            <a:ahLst/>
            <a:cxnLst/>
            <a:rect l="l" t="t" r="r" b="b"/>
            <a:pathLst>
              <a:path w="684463" h="684463">
                <a:moveTo>
                  <a:pt x="342232" y="0"/>
                </a:moveTo>
                <a:lnTo>
                  <a:pt x="342232" y="0"/>
                </a:lnTo>
                <a:cubicBezTo>
                  <a:pt x="531114" y="0"/>
                  <a:pt x="684463" y="153349"/>
                  <a:pt x="684463" y="342232"/>
                </a:cubicBezTo>
                <a:lnTo>
                  <a:pt x="684463" y="342232"/>
                </a:lnTo>
                <a:cubicBezTo>
                  <a:pt x="684463" y="531114"/>
                  <a:pt x="531114" y="684463"/>
                  <a:pt x="342232" y="684463"/>
                </a:cubicBezTo>
                <a:lnTo>
                  <a:pt x="342232" y="684463"/>
                </a:lnTo>
                <a:cubicBezTo>
                  <a:pt x="153349" y="684463"/>
                  <a:pt x="0" y="531114"/>
                  <a:pt x="0" y="342232"/>
                </a:cubicBezTo>
                <a:lnTo>
                  <a:pt x="0" y="342232"/>
                </a:lnTo>
                <a:cubicBezTo>
                  <a:pt x="0" y="153349"/>
                  <a:pt x="153349" y="0"/>
                  <a:pt x="342232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/>
              </a:gs>
              <a:gs pos="100000">
                <a:srgbClr val="5E7CE8"/>
              </a:gs>
            </a:gsLst>
            <a:lin ang="2700000" scaled="1"/>
          </a:gradFill>
        </p:spPr>
      </p:sp>
      <p:sp>
        <p:nvSpPr>
          <p:cNvPr id="56" name="Text 54"/>
          <p:cNvSpPr/>
          <p:nvPr/>
        </p:nvSpPr>
        <p:spPr>
          <a:xfrm>
            <a:off x="14011889" y="7365112"/>
            <a:ext cx="235284" cy="29945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8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2649646" y="7942628"/>
            <a:ext cx="2962442" cy="25667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处理逻辑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2654994" y="8242081"/>
            <a:ext cx="2951747" cy="2138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本地写入日志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101600" cy="609600"/>
          </a:xfrm>
          <a:custGeom>
            <a:avLst/>
            <a:gdLst/>
            <a:ahLst/>
            <a:cxnLst/>
            <a:rect l="l" t="t" r="r" b="b"/>
            <a:pathLst>
              <a:path w="101600" h="609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58800"/>
                </a:lnTo>
                <a:cubicBezTo>
                  <a:pt x="101600" y="586837"/>
                  <a:pt x="78837" y="609600"/>
                  <a:pt x="50800" y="609600"/>
                </a:cubicBezTo>
                <a:lnTo>
                  <a:pt x="50800" y="609600"/>
                </a:lnTo>
                <a:cubicBezTo>
                  <a:pt x="22763" y="609600"/>
                  <a:pt x="0" y="586837"/>
                  <a:pt x="0" y="558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762000" y="508000"/>
            <a:ext cx="39624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演示流程概览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62000" y="1270000"/>
            <a:ext cx="1511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从环境初始化到复杂查询的完整验证路径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2233" y="1883833"/>
            <a:ext cx="4936067" cy="2345267"/>
          </a:xfrm>
          <a:custGeom>
            <a:avLst/>
            <a:gdLst/>
            <a:ahLst/>
            <a:cxnLst/>
            <a:rect l="l" t="t" r="r" b="b"/>
            <a:pathLst>
              <a:path w="4936067" h="2345267">
                <a:moveTo>
                  <a:pt x="203194" y="0"/>
                </a:moveTo>
                <a:lnTo>
                  <a:pt x="4732873" y="0"/>
                </a:lnTo>
                <a:cubicBezTo>
                  <a:pt x="4845019" y="0"/>
                  <a:pt x="4936067" y="91048"/>
                  <a:pt x="4936067" y="203194"/>
                </a:cubicBezTo>
                <a:lnTo>
                  <a:pt x="4936067" y="2142073"/>
                </a:lnTo>
                <a:cubicBezTo>
                  <a:pt x="4936067" y="2254294"/>
                  <a:pt x="4845094" y="2345267"/>
                  <a:pt x="4732873" y="2345267"/>
                </a:cubicBezTo>
                <a:lnTo>
                  <a:pt x="203194" y="2345267"/>
                </a:lnTo>
                <a:cubicBezTo>
                  <a:pt x="91048" y="2345267"/>
                  <a:pt x="0" y="2254219"/>
                  <a:pt x="0" y="2142073"/>
                </a:cubicBezTo>
                <a:lnTo>
                  <a:pt x="0" y="203194"/>
                </a:lnTo>
                <a:cubicBezTo>
                  <a:pt x="0" y="90973"/>
                  <a:pt x="90973" y="0"/>
                  <a:pt x="20319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770467" y="214207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Text 5"/>
          <p:cNvSpPr/>
          <p:nvPr/>
        </p:nvSpPr>
        <p:spPr>
          <a:xfrm>
            <a:off x="706967" y="2142071"/>
            <a:ext cx="736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532467" y="2269071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环境重置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70467" y="2904071"/>
            <a:ext cx="45212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清空所有数据库，确保演示从零开始，无历史数据干扰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84754" y="3754971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196761" y="18961"/>
                </a:moveTo>
                <a:cubicBezTo>
                  <a:pt x="201102" y="14620"/>
                  <a:pt x="201102" y="7570"/>
                  <a:pt x="196761" y="3230"/>
                </a:cubicBezTo>
                <a:cubicBezTo>
                  <a:pt x="192420" y="-1111"/>
                  <a:pt x="185370" y="-1111"/>
                  <a:pt x="181030" y="3230"/>
                </a:cubicBezTo>
                <a:lnTo>
                  <a:pt x="114355" y="69905"/>
                </a:lnTo>
                <a:lnTo>
                  <a:pt x="102304" y="57854"/>
                </a:lnTo>
                <a:cubicBezTo>
                  <a:pt x="100846" y="56396"/>
                  <a:pt x="98832" y="55563"/>
                  <a:pt x="96748" y="55563"/>
                </a:cubicBezTo>
                <a:cubicBezTo>
                  <a:pt x="92407" y="55563"/>
                  <a:pt x="88900" y="59070"/>
                  <a:pt x="88900" y="63411"/>
                </a:cubicBezTo>
                <a:lnTo>
                  <a:pt x="88900" y="73516"/>
                </a:lnTo>
                <a:lnTo>
                  <a:pt x="126509" y="111125"/>
                </a:lnTo>
                <a:lnTo>
                  <a:pt x="136614" y="111125"/>
                </a:lnTo>
                <a:cubicBezTo>
                  <a:pt x="140955" y="111125"/>
                  <a:pt x="144463" y="107618"/>
                  <a:pt x="144463" y="103277"/>
                </a:cubicBezTo>
                <a:cubicBezTo>
                  <a:pt x="144463" y="101193"/>
                  <a:pt x="143629" y="99179"/>
                  <a:pt x="142171" y="97721"/>
                </a:cubicBezTo>
                <a:lnTo>
                  <a:pt x="130120" y="85670"/>
                </a:lnTo>
                <a:lnTo>
                  <a:pt x="196795" y="18995"/>
                </a:lnTo>
                <a:close/>
                <a:moveTo>
                  <a:pt x="118452" y="122724"/>
                </a:moveTo>
                <a:lnTo>
                  <a:pt x="77301" y="81573"/>
                </a:lnTo>
                <a:cubicBezTo>
                  <a:pt x="62473" y="80288"/>
                  <a:pt x="47714" y="85636"/>
                  <a:pt x="37088" y="96262"/>
                </a:cubicBezTo>
                <a:lnTo>
                  <a:pt x="34310" y="99040"/>
                </a:lnTo>
                <a:cubicBezTo>
                  <a:pt x="26566" y="106784"/>
                  <a:pt x="22225" y="117272"/>
                  <a:pt x="22225" y="128210"/>
                </a:cubicBezTo>
                <a:cubicBezTo>
                  <a:pt x="22225" y="130572"/>
                  <a:pt x="24691" y="132100"/>
                  <a:pt x="26809" y="131058"/>
                </a:cubicBezTo>
                <a:lnTo>
                  <a:pt x="44554" y="122203"/>
                </a:lnTo>
                <a:cubicBezTo>
                  <a:pt x="46291" y="121335"/>
                  <a:pt x="47853" y="123627"/>
                  <a:pt x="46429" y="124946"/>
                </a:cubicBezTo>
                <a:lnTo>
                  <a:pt x="2535" y="164396"/>
                </a:lnTo>
                <a:cubicBezTo>
                  <a:pt x="938" y="165854"/>
                  <a:pt x="0" y="167938"/>
                  <a:pt x="0" y="170125"/>
                </a:cubicBezTo>
                <a:cubicBezTo>
                  <a:pt x="0" y="174362"/>
                  <a:pt x="3438" y="177800"/>
                  <a:pt x="7675" y="177800"/>
                </a:cubicBezTo>
                <a:lnTo>
                  <a:pt x="67856" y="177800"/>
                </a:lnTo>
                <a:cubicBezTo>
                  <a:pt x="81330" y="177800"/>
                  <a:pt x="94213" y="172452"/>
                  <a:pt x="103763" y="162937"/>
                </a:cubicBezTo>
                <a:cubicBezTo>
                  <a:pt x="114389" y="152311"/>
                  <a:pt x="119702" y="137552"/>
                  <a:pt x="118452" y="122724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11" name="Text 9"/>
          <p:cNvSpPr/>
          <p:nvPr/>
        </p:nvSpPr>
        <p:spPr>
          <a:xfrm>
            <a:off x="1094317" y="3716871"/>
            <a:ext cx="1524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E7CE8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Truncate / Delete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659967" y="1883833"/>
            <a:ext cx="4936067" cy="2345267"/>
          </a:xfrm>
          <a:custGeom>
            <a:avLst/>
            <a:gdLst/>
            <a:ahLst/>
            <a:cxnLst/>
            <a:rect l="l" t="t" r="r" b="b"/>
            <a:pathLst>
              <a:path w="4936067" h="2345267">
                <a:moveTo>
                  <a:pt x="203194" y="0"/>
                </a:moveTo>
                <a:lnTo>
                  <a:pt x="4732873" y="0"/>
                </a:lnTo>
                <a:cubicBezTo>
                  <a:pt x="4845019" y="0"/>
                  <a:pt x="4936067" y="91048"/>
                  <a:pt x="4936067" y="203194"/>
                </a:cubicBezTo>
                <a:lnTo>
                  <a:pt x="4936067" y="2142073"/>
                </a:lnTo>
                <a:cubicBezTo>
                  <a:pt x="4936067" y="2254294"/>
                  <a:pt x="4845094" y="2345267"/>
                  <a:pt x="4732873" y="2345267"/>
                </a:cubicBezTo>
                <a:lnTo>
                  <a:pt x="203194" y="2345267"/>
                </a:lnTo>
                <a:cubicBezTo>
                  <a:pt x="91048" y="2345267"/>
                  <a:pt x="0" y="2254219"/>
                  <a:pt x="0" y="2142073"/>
                </a:cubicBezTo>
                <a:lnTo>
                  <a:pt x="0" y="203194"/>
                </a:lnTo>
                <a:cubicBezTo>
                  <a:pt x="0" y="90973"/>
                  <a:pt x="90973" y="0"/>
                  <a:pt x="20319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5918200" y="214207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</p:spPr>
      </p:sp>
      <p:sp>
        <p:nvSpPr>
          <p:cNvPr id="14" name="Text 12"/>
          <p:cNvSpPr/>
          <p:nvPr/>
        </p:nvSpPr>
        <p:spPr>
          <a:xfrm>
            <a:off x="5854700" y="2142071"/>
            <a:ext cx="736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680200" y="2269071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数据录入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918200" y="2904071"/>
            <a:ext cx="452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插入基础数据，验证三库数据实时同步与一致性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43600" y="342477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885" y="79350"/>
                </a:moveTo>
                <a:cubicBezTo>
                  <a:pt x="27503" y="47054"/>
                  <a:pt x="55319" y="22225"/>
                  <a:pt x="88900" y="22225"/>
                </a:cubicBezTo>
                <a:cubicBezTo>
                  <a:pt x="107305" y="22225"/>
                  <a:pt x="123974" y="29691"/>
                  <a:pt x="136059" y="41741"/>
                </a:cubicBezTo>
                <a:cubicBezTo>
                  <a:pt x="136128" y="41811"/>
                  <a:pt x="136198" y="41880"/>
                  <a:pt x="136267" y="41950"/>
                </a:cubicBezTo>
                <a:lnTo>
                  <a:pt x="138906" y="44450"/>
                </a:lnTo>
                <a:lnTo>
                  <a:pt x="122272" y="44450"/>
                </a:lnTo>
                <a:cubicBezTo>
                  <a:pt x="116126" y="44450"/>
                  <a:pt x="111160" y="49416"/>
                  <a:pt x="111160" y="55563"/>
                </a:cubicBezTo>
                <a:cubicBezTo>
                  <a:pt x="111160" y="61709"/>
                  <a:pt x="116126" y="66675"/>
                  <a:pt x="122272" y="66675"/>
                </a:cubicBezTo>
                <a:lnTo>
                  <a:pt x="166722" y="66675"/>
                </a:lnTo>
                <a:cubicBezTo>
                  <a:pt x="172869" y="66675"/>
                  <a:pt x="177835" y="61709"/>
                  <a:pt x="177835" y="55563"/>
                </a:cubicBezTo>
                <a:lnTo>
                  <a:pt x="177835" y="11112"/>
                </a:lnTo>
                <a:cubicBezTo>
                  <a:pt x="177835" y="4966"/>
                  <a:pt x="172869" y="0"/>
                  <a:pt x="166722" y="0"/>
                </a:cubicBezTo>
                <a:cubicBezTo>
                  <a:pt x="160576" y="0"/>
                  <a:pt x="155610" y="4966"/>
                  <a:pt x="155610" y="11112"/>
                </a:cubicBezTo>
                <a:lnTo>
                  <a:pt x="155610" y="29656"/>
                </a:lnTo>
                <a:lnTo>
                  <a:pt x="151686" y="25941"/>
                </a:lnTo>
                <a:cubicBezTo>
                  <a:pt x="135607" y="9932"/>
                  <a:pt x="113382" y="0"/>
                  <a:pt x="88900" y="0"/>
                </a:cubicBezTo>
                <a:cubicBezTo>
                  <a:pt x="44103" y="0"/>
                  <a:pt x="7049" y="33129"/>
                  <a:pt x="903" y="76225"/>
                </a:cubicBezTo>
                <a:cubicBezTo>
                  <a:pt x="35" y="82302"/>
                  <a:pt x="4237" y="87928"/>
                  <a:pt x="10314" y="88796"/>
                </a:cubicBezTo>
                <a:cubicBezTo>
                  <a:pt x="16391" y="89664"/>
                  <a:pt x="22017" y="85427"/>
                  <a:pt x="22885" y="79385"/>
                </a:cubicBezTo>
                <a:close/>
                <a:moveTo>
                  <a:pt x="176897" y="101575"/>
                </a:moveTo>
                <a:cubicBezTo>
                  <a:pt x="177765" y="95498"/>
                  <a:pt x="173529" y="89872"/>
                  <a:pt x="167486" y="89004"/>
                </a:cubicBezTo>
                <a:cubicBezTo>
                  <a:pt x="161444" y="88136"/>
                  <a:pt x="155783" y="92373"/>
                  <a:pt x="154915" y="98415"/>
                </a:cubicBezTo>
                <a:cubicBezTo>
                  <a:pt x="150297" y="130711"/>
                  <a:pt x="122481" y="155540"/>
                  <a:pt x="88900" y="155540"/>
                </a:cubicBezTo>
                <a:cubicBezTo>
                  <a:pt x="70495" y="155540"/>
                  <a:pt x="53826" y="148074"/>
                  <a:pt x="41741" y="136024"/>
                </a:cubicBezTo>
                <a:cubicBezTo>
                  <a:pt x="41672" y="135954"/>
                  <a:pt x="41602" y="135885"/>
                  <a:pt x="41533" y="135816"/>
                </a:cubicBezTo>
                <a:lnTo>
                  <a:pt x="38894" y="133315"/>
                </a:lnTo>
                <a:lnTo>
                  <a:pt x="55528" y="133315"/>
                </a:lnTo>
                <a:cubicBezTo>
                  <a:pt x="61674" y="133315"/>
                  <a:pt x="66640" y="128349"/>
                  <a:pt x="66640" y="122203"/>
                </a:cubicBezTo>
                <a:cubicBezTo>
                  <a:pt x="66640" y="116056"/>
                  <a:pt x="61674" y="111090"/>
                  <a:pt x="55528" y="111090"/>
                </a:cubicBezTo>
                <a:lnTo>
                  <a:pt x="11112" y="111125"/>
                </a:lnTo>
                <a:cubicBezTo>
                  <a:pt x="8161" y="111125"/>
                  <a:pt x="5313" y="112306"/>
                  <a:pt x="3230" y="114424"/>
                </a:cubicBezTo>
                <a:cubicBezTo>
                  <a:pt x="1146" y="116542"/>
                  <a:pt x="-35" y="119355"/>
                  <a:pt x="0" y="122342"/>
                </a:cubicBezTo>
                <a:lnTo>
                  <a:pt x="347" y="166444"/>
                </a:lnTo>
                <a:cubicBezTo>
                  <a:pt x="382" y="172591"/>
                  <a:pt x="5417" y="177522"/>
                  <a:pt x="11564" y="177453"/>
                </a:cubicBezTo>
                <a:cubicBezTo>
                  <a:pt x="17711" y="177383"/>
                  <a:pt x="22642" y="172383"/>
                  <a:pt x="22572" y="166236"/>
                </a:cubicBezTo>
                <a:lnTo>
                  <a:pt x="22433" y="148352"/>
                </a:lnTo>
                <a:lnTo>
                  <a:pt x="26149" y="151859"/>
                </a:lnTo>
                <a:cubicBezTo>
                  <a:pt x="42228" y="167868"/>
                  <a:pt x="64418" y="177800"/>
                  <a:pt x="88900" y="177800"/>
                </a:cubicBezTo>
                <a:cubicBezTo>
                  <a:pt x="133697" y="177800"/>
                  <a:pt x="170751" y="144671"/>
                  <a:pt x="176897" y="101575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18" name="Text 16"/>
          <p:cNvSpPr/>
          <p:nvPr/>
        </p:nvSpPr>
        <p:spPr>
          <a:xfrm>
            <a:off x="6242050" y="3386671"/>
            <a:ext cx="115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DE8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实时同步验证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807700" y="1883833"/>
            <a:ext cx="4936067" cy="2345267"/>
          </a:xfrm>
          <a:custGeom>
            <a:avLst/>
            <a:gdLst/>
            <a:ahLst/>
            <a:cxnLst/>
            <a:rect l="l" t="t" r="r" b="b"/>
            <a:pathLst>
              <a:path w="4936067" h="2345267">
                <a:moveTo>
                  <a:pt x="203194" y="0"/>
                </a:moveTo>
                <a:lnTo>
                  <a:pt x="4732873" y="0"/>
                </a:lnTo>
                <a:cubicBezTo>
                  <a:pt x="4845019" y="0"/>
                  <a:pt x="4936067" y="91048"/>
                  <a:pt x="4936067" y="203194"/>
                </a:cubicBezTo>
                <a:lnTo>
                  <a:pt x="4936067" y="2142073"/>
                </a:lnTo>
                <a:cubicBezTo>
                  <a:pt x="4936067" y="2254294"/>
                  <a:pt x="4845094" y="2345267"/>
                  <a:pt x="4732873" y="2345267"/>
                </a:cubicBezTo>
                <a:lnTo>
                  <a:pt x="203194" y="2345267"/>
                </a:lnTo>
                <a:cubicBezTo>
                  <a:pt x="91048" y="2345267"/>
                  <a:pt x="0" y="2254219"/>
                  <a:pt x="0" y="2142073"/>
                </a:cubicBezTo>
                <a:lnTo>
                  <a:pt x="0" y="203194"/>
                </a:lnTo>
                <a:cubicBezTo>
                  <a:pt x="0" y="90973"/>
                  <a:pt x="90973" y="0"/>
                  <a:pt x="20319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11065934" y="214207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/>
              </a:gs>
              <a:gs pos="100000">
                <a:srgbClr val="5E7CE8"/>
              </a:gs>
            </a:gsLst>
            <a:lin ang="2700000" scaled="1"/>
          </a:gradFill>
        </p:spPr>
      </p:sp>
      <p:sp>
        <p:nvSpPr>
          <p:cNvPr id="21" name="Text 19"/>
          <p:cNvSpPr/>
          <p:nvPr/>
        </p:nvSpPr>
        <p:spPr>
          <a:xfrm>
            <a:off x="11002434" y="2142071"/>
            <a:ext cx="736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827934" y="2269071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冲突制造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065934" y="2904071"/>
            <a:ext cx="45212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暂停同步，人为制造版本分叉，触发冲突检测机制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1091334" y="375497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94005" y="0"/>
                  <a:pt x="98693" y="2813"/>
                  <a:pt x="101124" y="7293"/>
                </a:cubicBezTo>
                <a:lnTo>
                  <a:pt x="176133" y="146199"/>
                </a:lnTo>
                <a:cubicBezTo>
                  <a:pt x="178460" y="150505"/>
                  <a:pt x="178356" y="155714"/>
                  <a:pt x="175855" y="159916"/>
                </a:cubicBezTo>
                <a:cubicBezTo>
                  <a:pt x="173355" y="164118"/>
                  <a:pt x="168806" y="166688"/>
                  <a:pt x="163909" y="166688"/>
                </a:cubicBezTo>
                <a:lnTo>
                  <a:pt x="13891" y="166688"/>
                </a:lnTo>
                <a:cubicBezTo>
                  <a:pt x="8994" y="166688"/>
                  <a:pt x="4480" y="164118"/>
                  <a:pt x="1945" y="159916"/>
                </a:cubicBezTo>
                <a:cubicBezTo>
                  <a:pt x="-590" y="155714"/>
                  <a:pt x="-660" y="150505"/>
                  <a:pt x="1667" y="146199"/>
                </a:cubicBezTo>
                <a:lnTo>
                  <a:pt x="76676" y="7293"/>
                </a:lnTo>
                <a:cubicBezTo>
                  <a:pt x="79107" y="2813"/>
                  <a:pt x="83795" y="0"/>
                  <a:pt x="88900" y="0"/>
                </a:cubicBezTo>
                <a:close/>
                <a:moveTo>
                  <a:pt x="88900" y="58341"/>
                </a:moveTo>
                <a:cubicBezTo>
                  <a:pt x="84281" y="58341"/>
                  <a:pt x="80566" y="62056"/>
                  <a:pt x="80566" y="66675"/>
                </a:cubicBezTo>
                <a:lnTo>
                  <a:pt x="80566" y="105569"/>
                </a:lnTo>
                <a:cubicBezTo>
                  <a:pt x="80566" y="110187"/>
                  <a:pt x="84281" y="113903"/>
                  <a:pt x="88900" y="113903"/>
                </a:cubicBezTo>
                <a:cubicBezTo>
                  <a:pt x="93519" y="113903"/>
                  <a:pt x="97234" y="110187"/>
                  <a:pt x="97234" y="105569"/>
                </a:cubicBezTo>
                <a:lnTo>
                  <a:pt x="97234" y="66675"/>
                </a:lnTo>
                <a:cubicBezTo>
                  <a:pt x="97234" y="62056"/>
                  <a:pt x="93519" y="58341"/>
                  <a:pt x="88900" y="58341"/>
                </a:cubicBezTo>
                <a:close/>
                <a:moveTo>
                  <a:pt x="98172" y="133350"/>
                </a:moveTo>
                <a:cubicBezTo>
                  <a:pt x="98383" y="129908"/>
                  <a:pt x="96667" y="126634"/>
                  <a:pt x="93716" y="124849"/>
                </a:cubicBezTo>
                <a:cubicBezTo>
                  <a:pt x="90766" y="123065"/>
                  <a:pt x="87069" y="123065"/>
                  <a:pt x="84119" y="124849"/>
                </a:cubicBezTo>
                <a:cubicBezTo>
                  <a:pt x="81168" y="126634"/>
                  <a:pt x="79452" y="129908"/>
                  <a:pt x="79663" y="133350"/>
                </a:cubicBezTo>
                <a:cubicBezTo>
                  <a:pt x="79452" y="136792"/>
                  <a:pt x="81168" y="140066"/>
                  <a:pt x="84119" y="141851"/>
                </a:cubicBezTo>
                <a:cubicBezTo>
                  <a:pt x="87069" y="143635"/>
                  <a:pt x="90766" y="143635"/>
                  <a:pt x="93716" y="141851"/>
                </a:cubicBezTo>
                <a:cubicBezTo>
                  <a:pt x="96667" y="140066"/>
                  <a:pt x="98383" y="136792"/>
                  <a:pt x="98172" y="13335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25" name="Text 23"/>
          <p:cNvSpPr/>
          <p:nvPr/>
        </p:nvSpPr>
        <p:spPr>
          <a:xfrm>
            <a:off x="11389784" y="3716871"/>
            <a:ext cx="115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9EC5FE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版本冲突场景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12233" y="4491569"/>
            <a:ext cx="4936067" cy="2345267"/>
          </a:xfrm>
          <a:custGeom>
            <a:avLst/>
            <a:gdLst/>
            <a:ahLst/>
            <a:cxnLst/>
            <a:rect l="l" t="t" r="r" b="b"/>
            <a:pathLst>
              <a:path w="4936067" h="2345267">
                <a:moveTo>
                  <a:pt x="203194" y="0"/>
                </a:moveTo>
                <a:lnTo>
                  <a:pt x="4732873" y="0"/>
                </a:lnTo>
                <a:cubicBezTo>
                  <a:pt x="4845019" y="0"/>
                  <a:pt x="4936067" y="91048"/>
                  <a:pt x="4936067" y="203194"/>
                </a:cubicBezTo>
                <a:lnTo>
                  <a:pt x="4936067" y="2142073"/>
                </a:lnTo>
                <a:cubicBezTo>
                  <a:pt x="4936067" y="2254294"/>
                  <a:pt x="4845094" y="2345267"/>
                  <a:pt x="4732873" y="2345267"/>
                </a:cubicBezTo>
                <a:lnTo>
                  <a:pt x="203194" y="2345267"/>
                </a:lnTo>
                <a:cubicBezTo>
                  <a:pt x="91048" y="2345267"/>
                  <a:pt x="0" y="2254219"/>
                  <a:pt x="0" y="2142073"/>
                </a:cubicBezTo>
                <a:lnTo>
                  <a:pt x="0" y="203194"/>
                </a:lnTo>
                <a:cubicBezTo>
                  <a:pt x="0" y="90973"/>
                  <a:pt x="90973" y="0"/>
                  <a:pt x="20319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770467" y="4749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28" name="Text 26"/>
          <p:cNvSpPr/>
          <p:nvPr/>
        </p:nvSpPr>
        <p:spPr>
          <a:xfrm>
            <a:off x="706967" y="4749800"/>
            <a:ext cx="736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532467" y="4876800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邮件告警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70467" y="5511800"/>
            <a:ext cx="452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系统检测冲突，自动发送邮件，管理员介入决策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95867" y="60325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6669" y="22225"/>
                </a:moveTo>
                <a:cubicBezTo>
                  <a:pt x="7466" y="22225"/>
                  <a:pt x="0" y="29691"/>
                  <a:pt x="0" y="38894"/>
                </a:cubicBezTo>
                <a:cubicBezTo>
                  <a:pt x="0" y="44137"/>
                  <a:pt x="2466" y="49069"/>
                  <a:pt x="6668" y="52229"/>
                </a:cubicBezTo>
                <a:lnTo>
                  <a:pt x="78899" y="106402"/>
                </a:lnTo>
                <a:cubicBezTo>
                  <a:pt x="84837" y="110847"/>
                  <a:pt x="92963" y="110847"/>
                  <a:pt x="98901" y="106402"/>
                </a:cubicBezTo>
                <a:lnTo>
                  <a:pt x="171133" y="52229"/>
                </a:lnTo>
                <a:cubicBezTo>
                  <a:pt x="175334" y="49069"/>
                  <a:pt x="177800" y="44137"/>
                  <a:pt x="177800" y="38894"/>
                </a:cubicBezTo>
                <a:cubicBezTo>
                  <a:pt x="177800" y="29691"/>
                  <a:pt x="170334" y="22225"/>
                  <a:pt x="161131" y="22225"/>
                </a:cubicBezTo>
                <a:lnTo>
                  <a:pt x="16669" y="22225"/>
                </a:lnTo>
                <a:close/>
                <a:moveTo>
                  <a:pt x="0" y="68064"/>
                </a:moveTo>
                <a:lnTo>
                  <a:pt x="0" y="133350"/>
                </a:lnTo>
                <a:cubicBezTo>
                  <a:pt x="0" y="145608"/>
                  <a:pt x="9967" y="155575"/>
                  <a:pt x="22225" y="155575"/>
                </a:cubicBezTo>
                <a:lnTo>
                  <a:pt x="155575" y="155575"/>
                </a:lnTo>
                <a:cubicBezTo>
                  <a:pt x="167833" y="155575"/>
                  <a:pt x="177800" y="145608"/>
                  <a:pt x="177800" y="133350"/>
                </a:cubicBezTo>
                <a:lnTo>
                  <a:pt x="177800" y="68064"/>
                </a:lnTo>
                <a:lnTo>
                  <a:pt x="108903" y="119737"/>
                </a:lnTo>
                <a:cubicBezTo>
                  <a:pt x="97061" y="128627"/>
                  <a:pt x="80739" y="128627"/>
                  <a:pt x="68898" y="119737"/>
                </a:cubicBezTo>
                <a:lnTo>
                  <a:pt x="0" y="68064"/>
                </a:lnTo>
                <a:close/>
              </a:path>
            </a:pathLst>
          </a:custGeom>
          <a:solidFill>
            <a:srgbClr val="5E7CE8"/>
          </a:solidFill>
        </p:spPr>
      </p:sp>
      <p:sp>
        <p:nvSpPr>
          <p:cNvPr id="32" name="Text 30"/>
          <p:cNvSpPr/>
          <p:nvPr/>
        </p:nvSpPr>
        <p:spPr>
          <a:xfrm>
            <a:off x="1094317" y="5994400"/>
            <a:ext cx="800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E7CE8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闭环处理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659967" y="4491569"/>
            <a:ext cx="4936067" cy="2345267"/>
          </a:xfrm>
          <a:custGeom>
            <a:avLst/>
            <a:gdLst/>
            <a:ahLst/>
            <a:cxnLst/>
            <a:rect l="l" t="t" r="r" b="b"/>
            <a:pathLst>
              <a:path w="4936067" h="2345267">
                <a:moveTo>
                  <a:pt x="203194" y="0"/>
                </a:moveTo>
                <a:lnTo>
                  <a:pt x="4732873" y="0"/>
                </a:lnTo>
                <a:cubicBezTo>
                  <a:pt x="4845019" y="0"/>
                  <a:pt x="4936067" y="91048"/>
                  <a:pt x="4936067" y="203194"/>
                </a:cubicBezTo>
                <a:lnTo>
                  <a:pt x="4936067" y="2142073"/>
                </a:lnTo>
                <a:cubicBezTo>
                  <a:pt x="4936067" y="2254294"/>
                  <a:pt x="4845094" y="2345267"/>
                  <a:pt x="4732873" y="2345267"/>
                </a:cubicBezTo>
                <a:lnTo>
                  <a:pt x="203194" y="2345267"/>
                </a:lnTo>
                <a:cubicBezTo>
                  <a:pt x="91048" y="2345267"/>
                  <a:pt x="0" y="2254219"/>
                  <a:pt x="0" y="2142073"/>
                </a:cubicBezTo>
                <a:lnTo>
                  <a:pt x="0" y="203194"/>
                </a:lnTo>
                <a:cubicBezTo>
                  <a:pt x="0" y="90973"/>
                  <a:pt x="90973" y="0"/>
                  <a:pt x="20319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5918200" y="4749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35" name="Text 33"/>
          <p:cNvSpPr/>
          <p:nvPr/>
        </p:nvSpPr>
        <p:spPr>
          <a:xfrm>
            <a:off x="5854700" y="4749800"/>
            <a:ext cx="736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5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80200" y="4876800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验证解决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918200" y="5511800"/>
            <a:ext cx="45212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冲突状态变更，三库数据强制一致，验证解决效果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943600" y="63627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39" name="Text 37"/>
          <p:cNvSpPr/>
          <p:nvPr/>
        </p:nvSpPr>
        <p:spPr>
          <a:xfrm>
            <a:off x="6242050" y="6324600"/>
            <a:ext cx="977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4ADE8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数据一致性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0807700" y="4491569"/>
            <a:ext cx="4936067" cy="2345267"/>
          </a:xfrm>
          <a:custGeom>
            <a:avLst/>
            <a:gdLst/>
            <a:ahLst/>
            <a:cxnLst/>
            <a:rect l="l" t="t" r="r" b="b"/>
            <a:pathLst>
              <a:path w="4936067" h="2345267">
                <a:moveTo>
                  <a:pt x="203194" y="0"/>
                </a:moveTo>
                <a:lnTo>
                  <a:pt x="4732873" y="0"/>
                </a:lnTo>
                <a:cubicBezTo>
                  <a:pt x="4845019" y="0"/>
                  <a:pt x="4936067" y="91048"/>
                  <a:pt x="4936067" y="203194"/>
                </a:cubicBezTo>
                <a:lnTo>
                  <a:pt x="4936067" y="2142073"/>
                </a:lnTo>
                <a:cubicBezTo>
                  <a:pt x="4936067" y="2254294"/>
                  <a:pt x="4845094" y="2345267"/>
                  <a:pt x="4732873" y="2345267"/>
                </a:cubicBezTo>
                <a:lnTo>
                  <a:pt x="203194" y="2345267"/>
                </a:lnTo>
                <a:cubicBezTo>
                  <a:pt x="91048" y="2345267"/>
                  <a:pt x="0" y="2254219"/>
                  <a:pt x="0" y="2142073"/>
                </a:cubicBezTo>
                <a:lnTo>
                  <a:pt x="0" y="203194"/>
                </a:lnTo>
                <a:cubicBezTo>
                  <a:pt x="0" y="90973"/>
                  <a:pt x="90973" y="0"/>
                  <a:pt x="20319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1" name="Shape 39"/>
          <p:cNvSpPr/>
          <p:nvPr/>
        </p:nvSpPr>
        <p:spPr>
          <a:xfrm>
            <a:off x="11065934" y="4749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/>
              </a:gs>
              <a:gs pos="100000">
                <a:srgbClr val="22C55E"/>
              </a:gs>
            </a:gsLst>
            <a:lin ang="2700000" scaled="1"/>
          </a:gradFill>
        </p:spPr>
      </p:sp>
      <p:sp>
        <p:nvSpPr>
          <p:cNvPr id="42" name="Text 40"/>
          <p:cNvSpPr/>
          <p:nvPr/>
        </p:nvSpPr>
        <p:spPr>
          <a:xfrm>
            <a:off x="11002434" y="4749800"/>
            <a:ext cx="7366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6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827934" y="4876800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复杂查询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065934" y="5511800"/>
            <a:ext cx="452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执行多表聚合统计SQL，验证系统查询能力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1091334" y="60325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44463" y="72231"/>
                </a:moveTo>
                <a:cubicBezTo>
                  <a:pt x="144463" y="88171"/>
                  <a:pt x="139288" y="102895"/>
                  <a:pt x="130572" y="114841"/>
                </a:cubicBezTo>
                <a:lnTo>
                  <a:pt x="174536" y="158839"/>
                </a:lnTo>
                <a:cubicBezTo>
                  <a:pt x="178877" y="163180"/>
                  <a:pt x="178877" y="170230"/>
                  <a:pt x="174536" y="174570"/>
                </a:cubicBezTo>
                <a:cubicBezTo>
                  <a:pt x="170195" y="178911"/>
                  <a:pt x="163145" y="178911"/>
                  <a:pt x="158805" y="174570"/>
                </a:cubicBezTo>
                <a:lnTo>
                  <a:pt x="114841" y="130572"/>
                </a:lnTo>
                <a:cubicBezTo>
                  <a:pt x="102895" y="139288"/>
                  <a:pt x="88171" y="144463"/>
                  <a:pt x="72231" y="144463"/>
                </a:cubicBezTo>
                <a:cubicBezTo>
                  <a:pt x="32330" y="144463"/>
                  <a:pt x="0" y="112132"/>
                  <a:pt x="0" y="72231"/>
                </a:cubicBezTo>
                <a:cubicBezTo>
                  <a:pt x="0" y="32330"/>
                  <a:pt x="32330" y="0"/>
                  <a:pt x="72231" y="0"/>
                </a:cubicBezTo>
                <a:cubicBezTo>
                  <a:pt x="112132" y="0"/>
                  <a:pt x="144463" y="32330"/>
                  <a:pt x="144463" y="72231"/>
                </a:cubicBezTo>
                <a:close/>
                <a:moveTo>
                  <a:pt x="72231" y="122238"/>
                </a:moveTo>
                <a:cubicBezTo>
                  <a:pt x="99830" y="122238"/>
                  <a:pt x="122238" y="99830"/>
                  <a:pt x="122238" y="72231"/>
                </a:cubicBezTo>
                <a:cubicBezTo>
                  <a:pt x="122238" y="44632"/>
                  <a:pt x="99830" y="22225"/>
                  <a:pt x="72231" y="22225"/>
                </a:cubicBezTo>
                <a:cubicBezTo>
                  <a:pt x="44632" y="22225"/>
                  <a:pt x="22225" y="44632"/>
                  <a:pt x="22225" y="72231"/>
                </a:cubicBezTo>
                <a:cubicBezTo>
                  <a:pt x="22225" y="99830"/>
                  <a:pt x="44632" y="122238"/>
                  <a:pt x="72231" y="122238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46" name="Text 44"/>
          <p:cNvSpPr/>
          <p:nvPr/>
        </p:nvSpPr>
        <p:spPr>
          <a:xfrm>
            <a:off x="11389784" y="5994400"/>
            <a:ext cx="800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9EC5FE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统计分析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12233" y="7099304"/>
            <a:ext cx="15235767" cy="745067"/>
          </a:xfrm>
          <a:custGeom>
            <a:avLst/>
            <a:gdLst/>
            <a:ahLst/>
            <a:cxnLst/>
            <a:rect l="l" t="t" r="r" b="b"/>
            <a:pathLst>
              <a:path w="15235767" h="745067">
                <a:moveTo>
                  <a:pt x="203202" y="0"/>
                </a:moveTo>
                <a:lnTo>
                  <a:pt x="15032565" y="0"/>
                </a:lnTo>
                <a:cubicBezTo>
                  <a:pt x="15144790" y="0"/>
                  <a:pt x="15235767" y="90977"/>
                  <a:pt x="15235767" y="203202"/>
                </a:cubicBezTo>
                <a:lnTo>
                  <a:pt x="15235767" y="541865"/>
                </a:lnTo>
                <a:cubicBezTo>
                  <a:pt x="15235767" y="654090"/>
                  <a:pt x="15144790" y="745067"/>
                  <a:pt x="15032565" y="745067"/>
                </a:cubicBezTo>
                <a:lnTo>
                  <a:pt x="203202" y="745067"/>
                </a:lnTo>
                <a:cubicBezTo>
                  <a:pt x="91052" y="745067"/>
                  <a:pt x="0" y="654015"/>
                  <a:pt x="0" y="541865"/>
                </a:cubicBezTo>
                <a:lnTo>
                  <a:pt x="0" y="203202"/>
                </a:lnTo>
                <a:cubicBezTo>
                  <a:pt x="0" y="91052"/>
                  <a:pt x="91052" y="0"/>
                  <a:pt x="203202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4ADE80">
                  <a:alpha val="10000"/>
                </a:srgbClr>
              </a:gs>
            </a:gsLst>
            <a:lin ang="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795867" y="7319435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74367" y="228600"/>
                </a:moveTo>
                <a:cubicBezTo>
                  <a:pt x="178713" y="215325"/>
                  <a:pt x="187404" y="203299"/>
                  <a:pt x="197227" y="192941"/>
                </a:cubicBezTo>
                <a:cubicBezTo>
                  <a:pt x="216694" y="172462"/>
                  <a:pt x="228600" y="144780"/>
                  <a:pt x="228600" y="114300"/>
                </a:cubicBezTo>
                <a:cubicBezTo>
                  <a:pt x="228600" y="51197"/>
                  <a:pt x="177403" y="0"/>
                  <a:pt x="114300" y="0"/>
                </a:cubicBezTo>
                <a:cubicBezTo>
                  <a:pt x="51197" y="0"/>
                  <a:pt x="0" y="51197"/>
                  <a:pt x="0" y="114300"/>
                </a:cubicBezTo>
                <a:cubicBezTo>
                  <a:pt x="0" y="144780"/>
                  <a:pt x="11906" y="172462"/>
                  <a:pt x="31373" y="192941"/>
                </a:cubicBezTo>
                <a:cubicBezTo>
                  <a:pt x="41196" y="203299"/>
                  <a:pt x="49947" y="215325"/>
                  <a:pt x="54233" y="228600"/>
                </a:cubicBezTo>
                <a:lnTo>
                  <a:pt x="174308" y="228600"/>
                </a:lnTo>
                <a:close/>
                <a:moveTo>
                  <a:pt x="171450" y="257175"/>
                </a:moveTo>
                <a:lnTo>
                  <a:pt x="57150" y="257175"/>
                </a:lnTo>
                <a:lnTo>
                  <a:pt x="57150" y="266700"/>
                </a:lnTo>
                <a:cubicBezTo>
                  <a:pt x="57150" y="293013"/>
                  <a:pt x="78462" y="314325"/>
                  <a:pt x="104775" y="314325"/>
                </a:cubicBezTo>
                <a:lnTo>
                  <a:pt x="123825" y="314325"/>
                </a:lnTo>
                <a:cubicBezTo>
                  <a:pt x="150138" y="314325"/>
                  <a:pt x="171450" y="293013"/>
                  <a:pt x="171450" y="266700"/>
                </a:cubicBezTo>
                <a:lnTo>
                  <a:pt x="171450" y="257175"/>
                </a:lnTo>
                <a:close/>
                <a:moveTo>
                  <a:pt x="109537" y="66675"/>
                </a:moveTo>
                <a:cubicBezTo>
                  <a:pt x="85844" y="66675"/>
                  <a:pt x="66675" y="85844"/>
                  <a:pt x="66675" y="109537"/>
                </a:cubicBezTo>
                <a:cubicBezTo>
                  <a:pt x="66675" y="117455"/>
                  <a:pt x="60305" y="123825"/>
                  <a:pt x="52388" y="123825"/>
                </a:cubicBezTo>
                <a:cubicBezTo>
                  <a:pt x="44470" y="123825"/>
                  <a:pt x="38100" y="117455"/>
                  <a:pt x="38100" y="109537"/>
                </a:cubicBezTo>
                <a:cubicBezTo>
                  <a:pt x="38100" y="70068"/>
                  <a:pt x="70068" y="38100"/>
                  <a:pt x="109537" y="38100"/>
                </a:cubicBezTo>
                <a:cubicBezTo>
                  <a:pt x="117455" y="38100"/>
                  <a:pt x="123825" y="44470"/>
                  <a:pt x="123825" y="52388"/>
                </a:cubicBezTo>
                <a:cubicBezTo>
                  <a:pt x="123825" y="60305"/>
                  <a:pt x="117455" y="66675"/>
                  <a:pt x="109537" y="66675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49" name="Text 47"/>
          <p:cNvSpPr/>
          <p:nvPr/>
        </p:nvSpPr>
        <p:spPr>
          <a:xfrm>
            <a:off x="1253067" y="7306735"/>
            <a:ext cx="9855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演示目标：</a:t>
            </a:r>
            <a:r>
              <a:rPr lang="en-US" sz="1600" dirty="0">
                <a:solidFill>
                  <a:srgbClr val="212529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验证系统从环境初始化、数据同步、冲突检测到最终解决的完整闭环能力，以及复杂查询统计功能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5669" y="475669"/>
            <a:ext cx="95134" cy="570803"/>
          </a:xfrm>
          <a:custGeom>
            <a:avLst/>
            <a:gdLst/>
            <a:ahLst/>
            <a:cxnLst/>
            <a:rect l="l" t="t" r="r" b="b"/>
            <a:pathLst>
              <a:path w="95134" h="570803">
                <a:moveTo>
                  <a:pt x="47567" y="0"/>
                </a:moveTo>
                <a:lnTo>
                  <a:pt x="47567" y="0"/>
                </a:lnTo>
                <a:cubicBezTo>
                  <a:pt x="73837" y="0"/>
                  <a:pt x="95134" y="21296"/>
                  <a:pt x="95134" y="47567"/>
                </a:cubicBezTo>
                <a:lnTo>
                  <a:pt x="95134" y="523236"/>
                </a:lnTo>
                <a:cubicBezTo>
                  <a:pt x="95134" y="549507"/>
                  <a:pt x="73837" y="570803"/>
                  <a:pt x="47567" y="570803"/>
                </a:cubicBezTo>
                <a:lnTo>
                  <a:pt x="47567" y="570803"/>
                </a:lnTo>
                <a:cubicBezTo>
                  <a:pt x="21296" y="570803"/>
                  <a:pt x="0" y="549507"/>
                  <a:pt x="0" y="523236"/>
                </a:cubicBezTo>
                <a:lnTo>
                  <a:pt x="0" y="47567"/>
                </a:lnTo>
                <a:cubicBezTo>
                  <a:pt x="0" y="21296"/>
                  <a:pt x="21296" y="0"/>
                  <a:pt x="47567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0">
                <a:srgbClr val="FFFFFF"/>
              </a:gs>
              <a:gs pos="100000">
                <a:srgbClr val="4ADE80"/>
              </a:gs>
            </a:gsLst>
            <a:lin ang="5400000" scaled="1"/>
          </a:gradFill>
        </p:spPr>
      </p:sp>
      <p:sp>
        <p:nvSpPr>
          <p:cNvPr id="3" name="Text 1"/>
          <p:cNvSpPr/>
          <p:nvPr/>
        </p:nvSpPr>
        <p:spPr>
          <a:xfrm>
            <a:off x="713504" y="475669"/>
            <a:ext cx="4851827" cy="57080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95" b="1" dirty="0">
                <a:solidFill>
                  <a:srgbClr val="212529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演示一：环境重置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3504" y="1189173"/>
            <a:ext cx="15185744" cy="332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75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清空所有数据库，确保演示环境纯净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79633" y="1716374"/>
            <a:ext cx="7523504" cy="3730040"/>
          </a:xfrm>
          <a:custGeom>
            <a:avLst/>
            <a:gdLst/>
            <a:ahLst/>
            <a:cxnLst/>
            <a:rect l="l" t="t" r="r" b="b"/>
            <a:pathLst>
              <a:path w="7523504" h="3730040">
                <a:moveTo>
                  <a:pt x="190269" y="0"/>
                </a:moveTo>
                <a:lnTo>
                  <a:pt x="7333234" y="0"/>
                </a:lnTo>
                <a:cubicBezTo>
                  <a:pt x="7438317" y="0"/>
                  <a:pt x="7523504" y="85186"/>
                  <a:pt x="7523504" y="190269"/>
                </a:cubicBezTo>
                <a:lnTo>
                  <a:pt x="7523504" y="3539771"/>
                </a:lnTo>
                <a:cubicBezTo>
                  <a:pt x="7523504" y="3644854"/>
                  <a:pt x="7438317" y="3730040"/>
                  <a:pt x="7333234" y="3730040"/>
                </a:cubicBezTo>
                <a:lnTo>
                  <a:pt x="190269" y="3730040"/>
                </a:lnTo>
                <a:cubicBezTo>
                  <a:pt x="85186" y="3730040"/>
                  <a:pt x="0" y="3644854"/>
                  <a:pt x="0" y="3539771"/>
                </a:cubicBezTo>
                <a:lnTo>
                  <a:pt x="0" y="190269"/>
                </a:lnTo>
                <a:cubicBezTo>
                  <a:pt x="0" y="85257"/>
                  <a:pt x="85257" y="0"/>
                  <a:pt x="19026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78376" dist="11891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721432" y="1958176"/>
            <a:ext cx="570803" cy="570803"/>
          </a:xfrm>
          <a:custGeom>
            <a:avLst/>
            <a:gdLst/>
            <a:ahLst/>
            <a:cxnLst/>
            <a:rect l="l" t="t" r="r" b="b"/>
            <a:pathLst>
              <a:path w="570803" h="570803">
                <a:moveTo>
                  <a:pt x="142701" y="0"/>
                </a:moveTo>
                <a:lnTo>
                  <a:pt x="428102" y="0"/>
                </a:lnTo>
                <a:cubicBezTo>
                  <a:pt x="506861" y="0"/>
                  <a:pt x="570803" y="63942"/>
                  <a:pt x="570803" y="142701"/>
                </a:cubicBezTo>
                <a:lnTo>
                  <a:pt x="570803" y="428102"/>
                </a:lnTo>
                <a:cubicBezTo>
                  <a:pt x="570803" y="506861"/>
                  <a:pt x="506861" y="570803"/>
                  <a:pt x="428102" y="570803"/>
                </a:cubicBezTo>
                <a:lnTo>
                  <a:pt x="142701" y="570803"/>
                </a:lnTo>
                <a:cubicBezTo>
                  <a:pt x="63942" y="570803"/>
                  <a:pt x="0" y="506861"/>
                  <a:pt x="0" y="428102"/>
                </a:cubicBezTo>
                <a:lnTo>
                  <a:pt x="0" y="142701"/>
                </a:lnTo>
                <a:cubicBezTo>
                  <a:pt x="0" y="63942"/>
                  <a:pt x="63942" y="0"/>
                  <a:pt x="142701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9EC5FE"/>
              </a:gs>
            </a:gsLst>
            <a:lin ang="2700000" scaled="1"/>
          </a:gradFill>
        </p:spPr>
      </p:sp>
      <p:sp>
        <p:nvSpPr>
          <p:cNvPr id="7" name="Shape 5"/>
          <p:cNvSpPr/>
          <p:nvPr/>
        </p:nvSpPr>
        <p:spPr>
          <a:xfrm>
            <a:off x="887916" y="2124660"/>
            <a:ext cx="237835" cy="237835"/>
          </a:xfrm>
          <a:custGeom>
            <a:avLst/>
            <a:gdLst/>
            <a:ahLst/>
            <a:cxnLst/>
            <a:rect l="l" t="t" r="r" b="b"/>
            <a:pathLst>
              <a:path w="237835" h="237835">
                <a:moveTo>
                  <a:pt x="4366" y="55092"/>
                </a:moveTo>
                <a:cubicBezTo>
                  <a:pt x="-1440" y="49286"/>
                  <a:pt x="-1440" y="39856"/>
                  <a:pt x="4366" y="34049"/>
                </a:cubicBezTo>
                <a:cubicBezTo>
                  <a:pt x="10173" y="28243"/>
                  <a:pt x="19603" y="28243"/>
                  <a:pt x="25409" y="34049"/>
                </a:cubicBezTo>
                <a:lnTo>
                  <a:pt x="99733" y="108373"/>
                </a:lnTo>
                <a:cubicBezTo>
                  <a:pt x="105539" y="114179"/>
                  <a:pt x="105539" y="123609"/>
                  <a:pt x="99733" y="129416"/>
                </a:cubicBezTo>
                <a:lnTo>
                  <a:pt x="25409" y="203739"/>
                </a:lnTo>
                <a:cubicBezTo>
                  <a:pt x="19603" y="209545"/>
                  <a:pt x="10173" y="209545"/>
                  <a:pt x="4366" y="203739"/>
                </a:cubicBezTo>
                <a:cubicBezTo>
                  <a:pt x="-1440" y="197932"/>
                  <a:pt x="-1440" y="188503"/>
                  <a:pt x="4366" y="182696"/>
                </a:cubicBezTo>
                <a:lnTo>
                  <a:pt x="68145" y="118917"/>
                </a:lnTo>
                <a:lnTo>
                  <a:pt x="4366" y="55092"/>
                </a:lnTo>
                <a:close/>
                <a:moveTo>
                  <a:pt x="104053" y="178376"/>
                </a:moveTo>
                <a:lnTo>
                  <a:pt x="222970" y="178376"/>
                </a:lnTo>
                <a:cubicBezTo>
                  <a:pt x="231192" y="178376"/>
                  <a:pt x="237835" y="185019"/>
                  <a:pt x="237835" y="193241"/>
                </a:cubicBezTo>
                <a:cubicBezTo>
                  <a:pt x="237835" y="201463"/>
                  <a:pt x="231192" y="208105"/>
                  <a:pt x="222970" y="208105"/>
                </a:cubicBezTo>
                <a:lnTo>
                  <a:pt x="104053" y="208105"/>
                </a:lnTo>
                <a:cubicBezTo>
                  <a:pt x="95831" y="208105"/>
                  <a:pt x="89188" y="201463"/>
                  <a:pt x="89188" y="193241"/>
                </a:cubicBezTo>
                <a:cubicBezTo>
                  <a:pt x="89188" y="185019"/>
                  <a:pt x="95831" y="178376"/>
                  <a:pt x="104053" y="178376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8" name="Text 6"/>
          <p:cNvSpPr/>
          <p:nvPr/>
        </p:nvSpPr>
        <p:spPr>
          <a:xfrm>
            <a:off x="1434936" y="2053310"/>
            <a:ext cx="1284307" cy="3805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操作步骤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1432" y="2719247"/>
            <a:ext cx="380535" cy="380535"/>
          </a:xfrm>
          <a:custGeom>
            <a:avLst/>
            <a:gdLst/>
            <a:ahLst/>
            <a:cxnLst/>
            <a:rect l="l" t="t" r="r" b="b"/>
            <a:pathLst>
              <a:path w="380535" h="380535">
                <a:moveTo>
                  <a:pt x="95134" y="0"/>
                </a:moveTo>
                <a:lnTo>
                  <a:pt x="285402" y="0"/>
                </a:lnTo>
                <a:cubicBezTo>
                  <a:pt x="337943" y="0"/>
                  <a:pt x="380535" y="42593"/>
                  <a:pt x="380535" y="95134"/>
                </a:cubicBezTo>
                <a:lnTo>
                  <a:pt x="380535" y="285402"/>
                </a:lnTo>
                <a:cubicBezTo>
                  <a:pt x="380535" y="337943"/>
                  <a:pt x="337943" y="380535"/>
                  <a:pt x="285402" y="380535"/>
                </a:cubicBezTo>
                <a:lnTo>
                  <a:pt x="95134" y="380535"/>
                </a:lnTo>
                <a:cubicBezTo>
                  <a:pt x="42593" y="380535"/>
                  <a:pt x="0" y="337943"/>
                  <a:pt x="0" y="285402"/>
                </a:cubicBezTo>
                <a:lnTo>
                  <a:pt x="0" y="95134"/>
                </a:lnTo>
                <a:cubicBezTo>
                  <a:pt x="0" y="42593"/>
                  <a:pt x="42593" y="0"/>
                  <a:pt x="95134" y="0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10" name="Text 8"/>
          <p:cNvSpPr/>
          <p:nvPr/>
        </p:nvSpPr>
        <p:spPr>
          <a:xfrm>
            <a:off x="673865" y="2719247"/>
            <a:ext cx="475669" cy="3805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44668" y="2719247"/>
            <a:ext cx="2770774" cy="28540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停止Worker服务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248632" y="3064105"/>
            <a:ext cx="2689142" cy="309185"/>
          </a:xfrm>
          <a:custGeom>
            <a:avLst/>
            <a:gdLst/>
            <a:ahLst/>
            <a:cxnLst/>
            <a:rect l="l" t="t" r="r" b="b"/>
            <a:pathLst>
              <a:path w="2689142" h="309185">
                <a:moveTo>
                  <a:pt x="47568" y="0"/>
                </a:moveTo>
                <a:lnTo>
                  <a:pt x="2641574" y="0"/>
                </a:lnTo>
                <a:cubicBezTo>
                  <a:pt x="2667845" y="0"/>
                  <a:pt x="2689142" y="21297"/>
                  <a:pt x="2689142" y="47568"/>
                </a:cubicBezTo>
                <a:lnTo>
                  <a:pt x="2689142" y="261617"/>
                </a:lnTo>
                <a:cubicBezTo>
                  <a:pt x="2689142" y="287871"/>
                  <a:pt x="2667828" y="309185"/>
                  <a:pt x="2641574" y="309185"/>
                </a:cubicBezTo>
                <a:lnTo>
                  <a:pt x="47568" y="309185"/>
                </a:lnTo>
                <a:cubicBezTo>
                  <a:pt x="21297" y="309185"/>
                  <a:pt x="0" y="287888"/>
                  <a:pt x="0" y="261617"/>
                </a:cubicBezTo>
                <a:lnTo>
                  <a:pt x="0" y="47568"/>
                </a:lnTo>
                <a:cubicBezTo>
                  <a:pt x="0" y="21297"/>
                  <a:pt x="21297" y="0"/>
                  <a:pt x="47568" y="0"/>
                </a:cubicBezTo>
                <a:close/>
              </a:path>
            </a:pathLst>
          </a:custGeom>
          <a:solidFill>
            <a:srgbClr val="212529">
              <a:alpha val="5098"/>
            </a:srgbClr>
          </a:solidFill>
          <a:ln w="8467">
            <a:solidFill>
              <a:srgbClr val="212529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244668" y="3060141"/>
            <a:ext cx="2764456" cy="301257"/>
          </a:xfrm>
          <a:prstGeom prst="rect">
            <a:avLst/>
          </a:prstGeom>
          <a:noFill/>
        </p:spPr>
        <p:txBody>
          <a:bodyPr wrap="square" lIns="142701" tIns="47567" rIns="142701" bIns="47567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docker compose stop worker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21432" y="3480318"/>
            <a:ext cx="380535" cy="380535"/>
          </a:xfrm>
          <a:custGeom>
            <a:avLst/>
            <a:gdLst/>
            <a:ahLst/>
            <a:cxnLst/>
            <a:rect l="l" t="t" r="r" b="b"/>
            <a:pathLst>
              <a:path w="380535" h="380535">
                <a:moveTo>
                  <a:pt x="95134" y="0"/>
                </a:moveTo>
                <a:lnTo>
                  <a:pt x="285402" y="0"/>
                </a:lnTo>
                <a:cubicBezTo>
                  <a:pt x="337943" y="0"/>
                  <a:pt x="380535" y="42593"/>
                  <a:pt x="380535" y="95134"/>
                </a:cubicBezTo>
                <a:lnTo>
                  <a:pt x="380535" y="285402"/>
                </a:lnTo>
                <a:cubicBezTo>
                  <a:pt x="380535" y="337943"/>
                  <a:pt x="337943" y="380535"/>
                  <a:pt x="285402" y="380535"/>
                </a:cubicBezTo>
                <a:lnTo>
                  <a:pt x="95134" y="380535"/>
                </a:lnTo>
                <a:cubicBezTo>
                  <a:pt x="42593" y="380535"/>
                  <a:pt x="0" y="337943"/>
                  <a:pt x="0" y="285402"/>
                </a:cubicBezTo>
                <a:lnTo>
                  <a:pt x="0" y="95134"/>
                </a:lnTo>
                <a:cubicBezTo>
                  <a:pt x="0" y="42593"/>
                  <a:pt x="42593" y="0"/>
                  <a:pt x="95134" y="0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15" name="Text 13"/>
          <p:cNvSpPr/>
          <p:nvPr/>
        </p:nvSpPr>
        <p:spPr>
          <a:xfrm>
            <a:off x="673865" y="3480318"/>
            <a:ext cx="475669" cy="3805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44668" y="3480318"/>
            <a:ext cx="2045378" cy="28540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执行清空脚本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248632" y="3825176"/>
            <a:ext cx="1956810" cy="309185"/>
          </a:xfrm>
          <a:custGeom>
            <a:avLst/>
            <a:gdLst/>
            <a:ahLst/>
            <a:cxnLst/>
            <a:rect l="l" t="t" r="r" b="b"/>
            <a:pathLst>
              <a:path w="1956810" h="309185">
                <a:moveTo>
                  <a:pt x="47568" y="0"/>
                </a:moveTo>
                <a:lnTo>
                  <a:pt x="1909241" y="0"/>
                </a:lnTo>
                <a:cubicBezTo>
                  <a:pt x="1935513" y="0"/>
                  <a:pt x="1956810" y="21297"/>
                  <a:pt x="1956810" y="47568"/>
                </a:cubicBezTo>
                <a:lnTo>
                  <a:pt x="1956810" y="261617"/>
                </a:lnTo>
                <a:cubicBezTo>
                  <a:pt x="1956810" y="287871"/>
                  <a:pt x="1935495" y="309185"/>
                  <a:pt x="1909241" y="309185"/>
                </a:cubicBezTo>
                <a:lnTo>
                  <a:pt x="47568" y="309185"/>
                </a:lnTo>
                <a:cubicBezTo>
                  <a:pt x="21297" y="309185"/>
                  <a:pt x="0" y="287888"/>
                  <a:pt x="0" y="261617"/>
                </a:cubicBezTo>
                <a:lnTo>
                  <a:pt x="0" y="47568"/>
                </a:lnTo>
                <a:cubicBezTo>
                  <a:pt x="0" y="21297"/>
                  <a:pt x="21297" y="0"/>
                  <a:pt x="47568" y="0"/>
                </a:cubicBezTo>
                <a:close/>
              </a:path>
            </a:pathLst>
          </a:custGeom>
          <a:solidFill>
            <a:srgbClr val="212529">
              <a:alpha val="5098"/>
            </a:srgbClr>
          </a:solidFill>
          <a:ln w="8467">
            <a:solidFill>
              <a:srgbClr val="212529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1244668" y="3821212"/>
            <a:ext cx="2032124" cy="301257"/>
          </a:xfrm>
          <a:prstGeom prst="rect">
            <a:avLst/>
          </a:prstGeom>
          <a:noFill/>
        </p:spPr>
        <p:txBody>
          <a:bodyPr wrap="square" lIns="142701" tIns="47567" rIns="142701" bIns="47567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TRUNCATE TABLE ...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21432" y="4241389"/>
            <a:ext cx="380535" cy="380535"/>
          </a:xfrm>
          <a:custGeom>
            <a:avLst/>
            <a:gdLst/>
            <a:ahLst/>
            <a:cxnLst/>
            <a:rect l="l" t="t" r="r" b="b"/>
            <a:pathLst>
              <a:path w="380535" h="380535">
                <a:moveTo>
                  <a:pt x="95134" y="0"/>
                </a:moveTo>
                <a:lnTo>
                  <a:pt x="285402" y="0"/>
                </a:lnTo>
                <a:cubicBezTo>
                  <a:pt x="337943" y="0"/>
                  <a:pt x="380535" y="42593"/>
                  <a:pt x="380535" y="95134"/>
                </a:cubicBezTo>
                <a:lnTo>
                  <a:pt x="380535" y="285402"/>
                </a:lnTo>
                <a:cubicBezTo>
                  <a:pt x="380535" y="337943"/>
                  <a:pt x="337943" y="380535"/>
                  <a:pt x="285402" y="380535"/>
                </a:cubicBezTo>
                <a:lnTo>
                  <a:pt x="95134" y="380535"/>
                </a:lnTo>
                <a:cubicBezTo>
                  <a:pt x="42593" y="380535"/>
                  <a:pt x="0" y="337943"/>
                  <a:pt x="0" y="285402"/>
                </a:cubicBezTo>
                <a:lnTo>
                  <a:pt x="0" y="95134"/>
                </a:lnTo>
                <a:cubicBezTo>
                  <a:pt x="0" y="42593"/>
                  <a:pt x="42593" y="0"/>
                  <a:pt x="95134" y="0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20" name="Text 18"/>
          <p:cNvSpPr/>
          <p:nvPr/>
        </p:nvSpPr>
        <p:spPr>
          <a:xfrm>
            <a:off x="673865" y="4241389"/>
            <a:ext cx="475669" cy="3805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44668" y="4241389"/>
            <a:ext cx="2140512" cy="28540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验证数据归零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248632" y="4586247"/>
            <a:ext cx="2048351" cy="309185"/>
          </a:xfrm>
          <a:custGeom>
            <a:avLst/>
            <a:gdLst/>
            <a:ahLst/>
            <a:cxnLst/>
            <a:rect l="l" t="t" r="r" b="b"/>
            <a:pathLst>
              <a:path w="2048351" h="309185">
                <a:moveTo>
                  <a:pt x="47568" y="0"/>
                </a:moveTo>
                <a:lnTo>
                  <a:pt x="2000783" y="0"/>
                </a:lnTo>
                <a:cubicBezTo>
                  <a:pt x="2027054" y="0"/>
                  <a:pt x="2048351" y="21297"/>
                  <a:pt x="2048351" y="47568"/>
                </a:cubicBezTo>
                <a:lnTo>
                  <a:pt x="2048351" y="261617"/>
                </a:lnTo>
                <a:cubicBezTo>
                  <a:pt x="2048351" y="287871"/>
                  <a:pt x="2027037" y="309185"/>
                  <a:pt x="2000783" y="309185"/>
                </a:cubicBezTo>
                <a:lnTo>
                  <a:pt x="47568" y="309185"/>
                </a:lnTo>
                <a:cubicBezTo>
                  <a:pt x="21297" y="309185"/>
                  <a:pt x="0" y="287888"/>
                  <a:pt x="0" y="261617"/>
                </a:cubicBezTo>
                <a:lnTo>
                  <a:pt x="0" y="47568"/>
                </a:lnTo>
                <a:cubicBezTo>
                  <a:pt x="0" y="21297"/>
                  <a:pt x="21297" y="0"/>
                  <a:pt x="47568" y="0"/>
                </a:cubicBezTo>
                <a:close/>
              </a:path>
            </a:pathLst>
          </a:custGeom>
          <a:solidFill>
            <a:srgbClr val="212529">
              <a:alpha val="5098"/>
            </a:srgbClr>
          </a:solidFill>
          <a:ln w="8467">
            <a:solidFill>
              <a:srgbClr val="212529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1244668" y="4582283"/>
            <a:ext cx="2123666" cy="301257"/>
          </a:xfrm>
          <a:prstGeom prst="rect">
            <a:avLst/>
          </a:prstGeom>
          <a:noFill/>
        </p:spPr>
        <p:txBody>
          <a:bodyPr wrap="square" lIns="142701" tIns="47567" rIns="142701" bIns="47567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SELECT COUNT(*) = 0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247537" y="1712410"/>
            <a:ext cx="7539359" cy="3745896"/>
          </a:xfrm>
          <a:custGeom>
            <a:avLst/>
            <a:gdLst/>
            <a:ahLst/>
            <a:cxnLst/>
            <a:rect l="l" t="t" r="r" b="b"/>
            <a:pathLst>
              <a:path w="7539359" h="3745896">
                <a:moveTo>
                  <a:pt x="190254" y="0"/>
                </a:moveTo>
                <a:lnTo>
                  <a:pt x="7349105" y="0"/>
                </a:lnTo>
                <a:cubicBezTo>
                  <a:pt x="7454180" y="0"/>
                  <a:pt x="7539359" y="85180"/>
                  <a:pt x="7539359" y="190254"/>
                </a:cubicBezTo>
                <a:lnTo>
                  <a:pt x="7539359" y="3555642"/>
                </a:lnTo>
                <a:cubicBezTo>
                  <a:pt x="7539359" y="3660716"/>
                  <a:pt x="7454180" y="3745896"/>
                  <a:pt x="7349105" y="3745896"/>
                </a:cubicBezTo>
                <a:lnTo>
                  <a:pt x="190254" y="3745896"/>
                </a:lnTo>
                <a:cubicBezTo>
                  <a:pt x="85180" y="3745896"/>
                  <a:pt x="0" y="3660716"/>
                  <a:pt x="0" y="3555642"/>
                </a:cubicBezTo>
                <a:lnTo>
                  <a:pt x="0" y="190254"/>
                </a:lnTo>
                <a:cubicBezTo>
                  <a:pt x="0" y="85250"/>
                  <a:pt x="85250" y="0"/>
                  <a:pt x="190254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/>
              </a:gs>
              <a:gs pos="100000">
                <a:srgbClr val="22C55E"/>
              </a:gs>
            </a:gsLst>
            <a:lin ang="2700000" scaled="1"/>
          </a:gradFill>
          <a:effectLst>
            <a:outerShdw blurRad="178376" dist="11891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8485372" y="1950244"/>
            <a:ext cx="570803" cy="570803"/>
          </a:xfrm>
          <a:custGeom>
            <a:avLst/>
            <a:gdLst/>
            <a:ahLst/>
            <a:cxnLst/>
            <a:rect l="l" t="t" r="r" b="b"/>
            <a:pathLst>
              <a:path w="570803" h="570803">
                <a:moveTo>
                  <a:pt x="142701" y="0"/>
                </a:moveTo>
                <a:lnTo>
                  <a:pt x="428102" y="0"/>
                </a:lnTo>
                <a:cubicBezTo>
                  <a:pt x="506861" y="0"/>
                  <a:pt x="570803" y="63942"/>
                  <a:pt x="570803" y="142701"/>
                </a:cubicBezTo>
                <a:lnTo>
                  <a:pt x="570803" y="428102"/>
                </a:lnTo>
                <a:cubicBezTo>
                  <a:pt x="570803" y="506861"/>
                  <a:pt x="506861" y="570803"/>
                  <a:pt x="428102" y="570803"/>
                </a:cubicBezTo>
                <a:lnTo>
                  <a:pt x="142701" y="570803"/>
                </a:lnTo>
                <a:cubicBezTo>
                  <a:pt x="63942" y="570803"/>
                  <a:pt x="0" y="506861"/>
                  <a:pt x="0" y="428102"/>
                </a:cubicBezTo>
                <a:lnTo>
                  <a:pt x="0" y="142701"/>
                </a:lnTo>
                <a:cubicBezTo>
                  <a:pt x="0" y="63942"/>
                  <a:pt x="63942" y="0"/>
                  <a:pt x="142701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</p:spPr>
      </p:sp>
      <p:sp>
        <p:nvSpPr>
          <p:cNvPr id="26" name="Shape 24"/>
          <p:cNvSpPr/>
          <p:nvPr/>
        </p:nvSpPr>
        <p:spPr>
          <a:xfrm>
            <a:off x="8651856" y="2116729"/>
            <a:ext cx="237835" cy="237835"/>
          </a:xfrm>
          <a:custGeom>
            <a:avLst/>
            <a:gdLst/>
            <a:ahLst/>
            <a:cxnLst/>
            <a:rect l="l" t="t" r="r" b="b"/>
            <a:pathLst>
              <a:path w="237835" h="237835">
                <a:moveTo>
                  <a:pt x="208105" y="118917"/>
                </a:moveTo>
                <a:cubicBezTo>
                  <a:pt x="208105" y="69693"/>
                  <a:pt x="168142" y="29729"/>
                  <a:pt x="118917" y="29729"/>
                </a:cubicBezTo>
                <a:cubicBezTo>
                  <a:pt x="69693" y="29729"/>
                  <a:pt x="29729" y="69693"/>
                  <a:pt x="29729" y="118917"/>
                </a:cubicBezTo>
                <a:cubicBezTo>
                  <a:pt x="29729" y="168142"/>
                  <a:pt x="69693" y="208105"/>
                  <a:pt x="118917" y="208105"/>
                </a:cubicBezTo>
                <a:cubicBezTo>
                  <a:pt x="168142" y="208105"/>
                  <a:pt x="208105" y="168142"/>
                  <a:pt x="208105" y="118917"/>
                </a:cubicBezTo>
                <a:close/>
                <a:moveTo>
                  <a:pt x="0" y="118917"/>
                </a:moveTo>
                <a:cubicBezTo>
                  <a:pt x="0" y="53285"/>
                  <a:pt x="53285" y="0"/>
                  <a:pt x="118917" y="0"/>
                </a:cubicBezTo>
                <a:cubicBezTo>
                  <a:pt x="184550" y="0"/>
                  <a:pt x="237835" y="53285"/>
                  <a:pt x="237835" y="118917"/>
                </a:cubicBezTo>
                <a:cubicBezTo>
                  <a:pt x="237835" y="184550"/>
                  <a:pt x="184550" y="237835"/>
                  <a:pt x="118917" y="237835"/>
                </a:cubicBezTo>
                <a:cubicBezTo>
                  <a:pt x="53285" y="237835"/>
                  <a:pt x="0" y="184550"/>
                  <a:pt x="0" y="118917"/>
                </a:cubicBezTo>
                <a:close/>
                <a:moveTo>
                  <a:pt x="118917" y="156079"/>
                </a:moveTo>
                <a:cubicBezTo>
                  <a:pt x="139427" y="156079"/>
                  <a:pt x="156079" y="139427"/>
                  <a:pt x="156079" y="118917"/>
                </a:cubicBezTo>
                <a:cubicBezTo>
                  <a:pt x="156079" y="98407"/>
                  <a:pt x="139427" y="81756"/>
                  <a:pt x="118917" y="81756"/>
                </a:cubicBezTo>
                <a:cubicBezTo>
                  <a:pt x="98407" y="81756"/>
                  <a:pt x="81756" y="98407"/>
                  <a:pt x="81756" y="118917"/>
                </a:cubicBezTo>
                <a:cubicBezTo>
                  <a:pt x="81756" y="139427"/>
                  <a:pt x="98407" y="156079"/>
                  <a:pt x="118917" y="156079"/>
                </a:cubicBezTo>
                <a:close/>
                <a:moveTo>
                  <a:pt x="118917" y="52026"/>
                </a:moveTo>
                <a:cubicBezTo>
                  <a:pt x="155835" y="52026"/>
                  <a:pt x="185808" y="81999"/>
                  <a:pt x="185808" y="118917"/>
                </a:cubicBezTo>
                <a:cubicBezTo>
                  <a:pt x="185808" y="155835"/>
                  <a:pt x="155835" y="185808"/>
                  <a:pt x="118917" y="185808"/>
                </a:cubicBezTo>
                <a:cubicBezTo>
                  <a:pt x="81999" y="185808"/>
                  <a:pt x="52026" y="155835"/>
                  <a:pt x="52026" y="118917"/>
                </a:cubicBezTo>
                <a:cubicBezTo>
                  <a:pt x="52026" y="81999"/>
                  <a:pt x="81999" y="52026"/>
                  <a:pt x="118917" y="52026"/>
                </a:cubicBezTo>
                <a:close/>
                <a:moveTo>
                  <a:pt x="104053" y="118917"/>
                </a:moveTo>
                <a:cubicBezTo>
                  <a:pt x="104053" y="110713"/>
                  <a:pt x="110713" y="104053"/>
                  <a:pt x="118917" y="104053"/>
                </a:cubicBezTo>
                <a:cubicBezTo>
                  <a:pt x="127121" y="104053"/>
                  <a:pt x="133782" y="110713"/>
                  <a:pt x="133782" y="118917"/>
                </a:cubicBezTo>
                <a:cubicBezTo>
                  <a:pt x="133782" y="127121"/>
                  <a:pt x="127121" y="133782"/>
                  <a:pt x="118917" y="133782"/>
                </a:cubicBezTo>
                <a:cubicBezTo>
                  <a:pt x="110713" y="133782"/>
                  <a:pt x="104053" y="127121"/>
                  <a:pt x="104053" y="118917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7" name="Text 25"/>
          <p:cNvSpPr/>
          <p:nvPr/>
        </p:nvSpPr>
        <p:spPr>
          <a:xfrm>
            <a:off x="9198876" y="2045378"/>
            <a:ext cx="1284307" cy="3805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4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演示目的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489336" y="2715279"/>
            <a:ext cx="7047834" cy="1173318"/>
          </a:xfrm>
          <a:custGeom>
            <a:avLst/>
            <a:gdLst/>
            <a:ahLst/>
            <a:cxnLst/>
            <a:rect l="l" t="t" r="r" b="b"/>
            <a:pathLst>
              <a:path w="7047834" h="1173318">
                <a:moveTo>
                  <a:pt x="142699" y="0"/>
                </a:moveTo>
                <a:lnTo>
                  <a:pt x="6905135" y="0"/>
                </a:lnTo>
                <a:cubicBezTo>
                  <a:pt x="6983946" y="0"/>
                  <a:pt x="7047834" y="63888"/>
                  <a:pt x="7047834" y="142699"/>
                </a:cubicBezTo>
                <a:lnTo>
                  <a:pt x="7047834" y="1030619"/>
                </a:lnTo>
                <a:cubicBezTo>
                  <a:pt x="7047834" y="1109429"/>
                  <a:pt x="6983946" y="1173318"/>
                  <a:pt x="6905135" y="1173318"/>
                </a:cubicBezTo>
                <a:lnTo>
                  <a:pt x="142699" y="1173318"/>
                </a:lnTo>
                <a:cubicBezTo>
                  <a:pt x="63888" y="1173318"/>
                  <a:pt x="0" y="1109429"/>
                  <a:pt x="0" y="1030619"/>
                </a:cubicBezTo>
                <a:lnTo>
                  <a:pt x="0" y="142699"/>
                </a:lnTo>
                <a:cubicBezTo>
                  <a:pt x="0" y="63888"/>
                  <a:pt x="63888" y="0"/>
                  <a:pt x="1426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8713296" y="2968973"/>
            <a:ext cx="214051" cy="214051"/>
          </a:xfrm>
          <a:custGeom>
            <a:avLst/>
            <a:gdLst/>
            <a:ahLst/>
            <a:cxnLst/>
            <a:rect l="l" t="t" r="r" b="b"/>
            <a:pathLst>
              <a:path w="214051" h="214051">
                <a:moveTo>
                  <a:pt x="107026" y="214051"/>
                </a:moveTo>
                <a:cubicBezTo>
                  <a:pt x="166095" y="214051"/>
                  <a:pt x="214051" y="166095"/>
                  <a:pt x="214051" y="107026"/>
                </a:cubicBezTo>
                <a:cubicBezTo>
                  <a:pt x="214051" y="47957"/>
                  <a:pt x="166095" y="0"/>
                  <a:pt x="107026" y="0"/>
                </a:cubicBezTo>
                <a:cubicBezTo>
                  <a:pt x="47957" y="0"/>
                  <a:pt x="0" y="47957"/>
                  <a:pt x="0" y="107026"/>
                </a:cubicBezTo>
                <a:cubicBezTo>
                  <a:pt x="0" y="166095"/>
                  <a:pt x="47957" y="214051"/>
                  <a:pt x="107026" y="214051"/>
                </a:cubicBezTo>
                <a:close/>
                <a:moveTo>
                  <a:pt x="142311" y="88923"/>
                </a:moveTo>
                <a:lnTo>
                  <a:pt x="108865" y="142436"/>
                </a:lnTo>
                <a:cubicBezTo>
                  <a:pt x="107109" y="145237"/>
                  <a:pt x="104099" y="146993"/>
                  <a:pt x="100796" y="147160"/>
                </a:cubicBezTo>
                <a:cubicBezTo>
                  <a:pt x="97494" y="147327"/>
                  <a:pt x="94316" y="145822"/>
                  <a:pt x="92351" y="143147"/>
                </a:cubicBezTo>
                <a:lnTo>
                  <a:pt x="72284" y="116390"/>
                </a:lnTo>
                <a:cubicBezTo>
                  <a:pt x="68940" y="111959"/>
                  <a:pt x="69859" y="105688"/>
                  <a:pt x="74291" y="102343"/>
                </a:cubicBezTo>
                <a:cubicBezTo>
                  <a:pt x="78722" y="98999"/>
                  <a:pt x="84993" y="99918"/>
                  <a:pt x="88338" y="104350"/>
                </a:cubicBezTo>
                <a:lnTo>
                  <a:pt x="99626" y="119400"/>
                </a:lnTo>
                <a:lnTo>
                  <a:pt x="125295" y="78304"/>
                </a:lnTo>
                <a:cubicBezTo>
                  <a:pt x="128222" y="73622"/>
                  <a:pt x="134409" y="72159"/>
                  <a:pt x="139133" y="75127"/>
                </a:cubicBezTo>
                <a:cubicBezTo>
                  <a:pt x="143857" y="78095"/>
                  <a:pt x="145279" y="84241"/>
                  <a:pt x="142311" y="88965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0" name="Text 28"/>
          <p:cNvSpPr/>
          <p:nvPr/>
        </p:nvSpPr>
        <p:spPr>
          <a:xfrm>
            <a:off x="9093832" y="2909515"/>
            <a:ext cx="1391333" cy="332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确保环境纯净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683567" y="3385184"/>
            <a:ext cx="6754505" cy="3091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清空所有历史数据，避免演示过程中受到旧数据干扰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489336" y="4039227"/>
            <a:ext cx="7047834" cy="1173318"/>
          </a:xfrm>
          <a:custGeom>
            <a:avLst/>
            <a:gdLst/>
            <a:ahLst/>
            <a:cxnLst/>
            <a:rect l="l" t="t" r="r" b="b"/>
            <a:pathLst>
              <a:path w="7047834" h="1173318">
                <a:moveTo>
                  <a:pt x="142699" y="0"/>
                </a:moveTo>
                <a:lnTo>
                  <a:pt x="6905135" y="0"/>
                </a:lnTo>
                <a:cubicBezTo>
                  <a:pt x="6983946" y="0"/>
                  <a:pt x="7047834" y="63888"/>
                  <a:pt x="7047834" y="142699"/>
                </a:cubicBezTo>
                <a:lnTo>
                  <a:pt x="7047834" y="1030619"/>
                </a:lnTo>
                <a:cubicBezTo>
                  <a:pt x="7047834" y="1109429"/>
                  <a:pt x="6983946" y="1173318"/>
                  <a:pt x="6905135" y="1173318"/>
                </a:cubicBezTo>
                <a:lnTo>
                  <a:pt x="142699" y="1173318"/>
                </a:lnTo>
                <a:cubicBezTo>
                  <a:pt x="63888" y="1173318"/>
                  <a:pt x="0" y="1109429"/>
                  <a:pt x="0" y="1030619"/>
                </a:cubicBezTo>
                <a:lnTo>
                  <a:pt x="0" y="142699"/>
                </a:lnTo>
                <a:cubicBezTo>
                  <a:pt x="0" y="63888"/>
                  <a:pt x="63888" y="0"/>
                  <a:pt x="1426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8467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8713296" y="4292916"/>
            <a:ext cx="214051" cy="214051"/>
          </a:xfrm>
          <a:custGeom>
            <a:avLst/>
            <a:gdLst/>
            <a:ahLst/>
            <a:cxnLst/>
            <a:rect l="l" t="t" r="r" b="b"/>
            <a:pathLst>
              <a:path w="214051" h="214051">
                <a:moveTo>
                  <a:pt x="53513" y="133782"/>
                </a:moveTo>
                <a:lnTo>
                  <a:pt x="10243" y="133782"/>
                </a:lnTo>
                <a:cubicBezTo>
                  <a:pt x="-167" y="133782"/>
                  <a:pt x="-6564" y="122452"/>
                  <a:pt x="-1212" y="113506"/>
                </a:cubicBezTo>
                <a:lnTo>
                  <a:pt x="20903" y="76632"/>
                </a:lnTo>
                <a:cubicBezTo>
                  <a:pt x="24541" y="70570"/>
                  <a:pt x="31063" y="66891"/>
                  <a:pt x="38128" y="66891"/>
                </a:cubicBezTo>
                <a:lnTo>
                  <a:pt x="77844" y="66891"/>
                </a:lnTo>
                <a:cubicBezTo>
                  <a:pt x="109659" y="13002"/>
                  <a:pt x="157110" y="10284"/>
                  <a:pt x="188842" y="14925"/>
                </a:cubicBezTo>
                <a:cubicBezTo>
                  <a:pt x="194193" y="15719"/>
                  <a:pt x="198374" y="19900"/>
                  <a:pt x="199126" y="25210"/>
                </a:cubicBezTo>
                <a:cubicBezTo>
                  <a:pt x="203767" y="56941"/>
                  <a:pt x="201049" y="104392"/>
                  <a:pt x="147160" y="136207"/>
                </a:cubicBezTo>
                <a:lnTo>
                  <a:pt x="147160" y="175923"/>
                </a:lnTo>
                <a:cubicBezTo>
                  <a:pt x="147160" y="182989"/>
                  <a:pt x="143481" y="189511"/>
                  <a:pt x="137419" y="193148"/>
                </a:cubicBezTo>
                <a:lnTo>
                  <a:pt x="100546" y="215264"/>
                </a:lnTo>
                <a:cubicBezTo>
                  <a:pt x="91641" y="220615"/>
                  <a:pt x="80269" y="214177"/>
                  <a:pt x="80269" y="203809"/>
                </a:cubicBezTo>
                <a:lnTo>
                  <a:pt x="80269" y="160538"/>
                </a:lnTo>
                <a:cubicBezTo>
                  <a:pt x="80269" y="145781"/>
                  <a:pt x="68271" y="133782"/>
                  <a:pt x="53513" y="133782"/>
                </a:cubicBezTo>
                <a:lnTo>
                  <a:pt x="53471" y="133782"/>
                </a:lnTo>
                <a:close/>
                <a:moveTo>
                  <a:pt x="167228" y="66891"/>
                </a:moveTo>
                <a:cubicBezTo>
                  <a:pt x="167228" y="55816"/>
                  <a:pt x="158236" y="46824"/>
                  <a:pt x="147160" y="46824"/>
                </a:cubicBezTo>
                <a:cubicBezTo>
                  <a:pt x="136085" y="46824"/>
                  <a:pt x="127093" y="55816"/>
                  <a:pt x="127093" y="66891"/>
                </a:cubicBezTo>
                <a:cubicBezTo>
                  <a:pt x="127093" y="77966"/>
                  <a:pt x="136085" y="86958"/>
                  <a:pt x="147160" y="86958"/>
                </a:cubicBezTo>
                <a:cubicBezTo>
                  <a:pt x="158236" y="86958"/>
                  <a:pt x="167228" y="77966"/>
                  <a:pt x="167228" y="66891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4" name="Text 32"/>
          <p:cNvSpPr/>
          <p:nvPr/>
        </p:nvSpPr>
        <p:spPr>
          <a:xfrm>
            <a:off x="9093832" y="4233457"/>
            <a:ext cx="1391333" cy="332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5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从零开始验证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683567" y="4709127"/>
            <a:ext cx="6754505" cy="3091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完整演示从空库到数据同步、冲突检测的完整流程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79633" y="5648577"/>
            <a:ext cx="15300697" cy="3016536"/>
          </a:xfrm>
          <a:custGeom>
            <a:avLst/>
            <a:gdLst/>
            <a:ahLst/>
            <a:cxnLst/>
            <a:rect l="l" t="t" r="r" b="b"/>
            <a:pathLst>
              <a:path w="15300697" h="3016536">
                <a:moveTo>
                  <a:pt x="190253" y="0"/>
                </a:moveTo>
                <a:lnTo>
                  <a:pt x="15110444" y="0"/>
                </a:lnTo>
                <a:cubicBezTo>
                  <a:pt x="15215518" y="0"/>
                  <a:pt x="15300697" y="85179"/>
                  <a:pt x="15300697" y="190253"/>
                </a:cubicBezTo>
                <a:lnTo>
                  <a:pt x="15300697" y="2826284"/>
                </a:lnTo>
                <a:cubicBezTo>
                  <a:pt x="15300697" y="2931357"/>
                  <a:pt x="15215518" y="3016536"/>
                  <a:pt x="15110444" y="3016536"/>
                </a:cubicBezTo>
                <a:lnTo>
                  <a:pt x="190253" y="3016536"/>
                </a:lnTo>
                <a:cubicBezTo>
                  <a:pt x="85179" y="3016536"/>
                  <a:pt x="0" y="2931357"/>
                  <a:pt x="0" y="2826284"/>
                </a:cubicBezTo>
                <a:lnTo>
                  <a:pt x="0" y="190253"/>
                </a:lnTo>
                <a:cubicBezTo>
                  <a:pt x="0" y="85249"/>
                  <a:pt x="85249" y="0"/>
                  <a:pt x="190253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5E7CE8">
                <a:alpha val="10196"/>
              </a:srgbClr>
            </a:solidFill>
            <a:prstDash val="solid"/>
          </a:ln>
          <a:effectLst>
            <a:outerShdw blurRad="178376" dist="11891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7" name="Shape 35"/>
          <p:cNvSpPr/>
          <p:nvPr/>
        </p:nvSpPr>
        <p:spPr>
          <a:xfrm>
            <a:off x="721432" y="5890374"/>
            <a:ext cx="570803" cy="570803"/>
          </a:xfrm>
          <a:custGeom>
            <a:avLst/>
            <a:gdLst/>
            <a:ahLst/>
            <a:cxnLst/>
            <a:rect l="l" t="t" r="r" b="b"/>
            <a:pathLst>
              <a:path w="570803" h="570803">
                <a:moveTo>
                  <a:pt x="142701" y="0"/>
                </a:moveTo>
                <a:lnTo>
                  <a:pt x="428102" y="0"/>
                </a:lnTo>
                <a:cubicBezTo>
                  <a:pt x="506861" y="0"/>
                  <a:pt x="570803" y="63942"/>
                  <a:pt x="570803" y="142701"/>
                </a:cubicBezTo>
                <a:lnTo>
                  <a:pt x="570803" y="428102"/>
                </a:lnTo>
                <a:cubicBezTo>
                  <a:pt x="570803" y="506861"/>
                  <a:pt x="506861" y="570803"/>
                  <a:pt x="428102" y="570803"/>
                </a:cubicBezTo>
                <a:lnTo>
                  <a:pt x="142701" y="570803"/>
                </a:lnTo>
                <a:cubicBezTo>
                  <a:pt x="63942" y="570803"/>
                  <a:pt x="0" y="506861"/>
                  <a:pt x="0" y="428102"/>
                </a:cubicBezTo>
                <a:lnTo>
                  <a:pt x="0" y="142701"/>
                </a:lnTo>
                <a:cubicBezTo>
                  <a:pt x="0" y="63942"/>
                  <a:pt x="63942" y="0"/>
                  <a:pt x="142701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/>
              </a:gs>
              <a:gs pos="100000">
                <a:srgbClr val="4ADE80"/>
              </a:gs>
            </a:gsLst>
            <a:lin ang="2700000" scaled="1"/>
          </a:gradFill>
        </p:spPr>
      </p:sp>
      <p:sp>
        <p:nvSpPr>
          <p:cNvPr id="38" name="Shape 36"/>
          <p:cNvSpPr/>
          <p:nvPr/>
        </p:nvSpPr>
        <p:spPr>
          <a:xfrm>
            <a:off x="902781" y="6056858"/>
            <a:ext cx="208105" cy="237835"/>
          </a:xfrm>
          <a:custGeom>
            <a:avLst/>
            <a:gdLst/>
            <a:ahLst/>
            <a:cxnLst/>
            <a:rect l="l" t="t" r="r" b="b"/>
            <a:pathLst>
              <a:path w="208105" h="237835">
                <a:moveTo>
                  <a:pt x="208105" y="95598"/>
                </a:moveTo>
                <a:cubicBezTo>
                  <a:pt x="201230" y="100151"/>
                  <a:pt x="193334" y="103820"/>
                  <a:pt x="185112" y="106747"/>
                </a:cubicBezTo>
                <a:cubicBezTo>
                  <a:pt x="163279" y="114551"/>
                  <a:pt x="134618" y="118917"/>
                  <a:pt x="104053" y="118917"/>
                </a:cubicBezTo>
                <a:cubicBezTo>
                  <a:pt x="73487" y="118917"/>
                  <a:pt x="44780" y="114504"/>
                  <a:pt x="22994" y="106747"/>
                </a:cubicBezTo>
                <a:cubicBezTo>
                  <a:pt x="14818" y="103820"/>
                  <a:pt x="6875" y="100151"/>
                  <a:pt x="0" y="95598"/>
                </a:cubicBezTo>
                <a:lnTo>
                  <a:pt x="0" y="133782"/>
                </a:lnTo>
                <a:cubicBezTo>
                  <a:pt x="0" y="154314"/>
                  <a:pt x="46591" y="170944"/>
                  <a:pt x="104053" y="170944"/>
                </a:cubicBezTo>
                <a:cubicBezTo>
                  <a:pt x="161514" y="170944"/>
                  <a:pt x="208105" y="154314"/>
                  <a:pt x="208105" y="133782"/>
                </a:cubicBezTo>
                <a:lnTo>
                  <a:pt x="208105" y="95598"/>
                </a:lnTo>
                <a:close/>
                <a:moveTo>
                  <a:pt x="208105" y="59459"/>
                </a:moveTo>
                <a:lnTo>
                  <a:pt x="208105" y="37162"/>
                </a:lnTo>
                <a:cubicBezTo>
                  <a:pt x="208105" y="16630"/>
                  <a:pt x="161514" y="0"/>
                  <a:pt x="104053" y="0"/>
                </a:cubicBezTo>
                <a:cubicBezTo>
                  <a:pt x="46591" y="0"/>
                  <a:pt x="0" y="16630"/>
                  <a:pt x="0" y="37162"/>
                </a:cubicBezTo>
                <a:lnTo>
                  <a:pt x="0" y="59459"/>
                </a:lnTo>
                <a:cubicBezTo>
                  <a:pt x="0" y="79990"/>
                  <a:pt x="46591" y="96620"/>
                  <a:pt x="104053" y="96620"/>
                </a:cubicBezTo>
                <a:cubicBezTo>
                  <a:pt x="161514" y="96620"/>
                  <a:pt x="208105" y="79990"/>
                  <a:pt x="208105" y="59459"/>
                </a:cubicBezTo>
                <a:close/>
                <a:moveTo>
                  <a:pt x="185112" y="181070"/>
                </a:moveTo>
                <a:cubicBezTo>
                  <a:pt x="163326" y="188828"/>
                  <a:pt x="134665" y="193241"/>
                  <a:pt x="104053" y="193241"/>
                </a:cubicBezTo>
                <a:cubicBezTo>
                  <a:pt x="73441" y="193241"/>
                  <a:pt x="44780" y="188828"/>
                  <a:pt x="22994" y="181070"/>
                </a:cubicBezTo>
                <a:cubicBezTo>
                  <a:pt x="14818" y="178144"/>
                  <a:pt x="6875" y="174474"/>
                  <a:pt x="0" y="169922"/>
                </a:cubicBezTo>
                <a:lnTo>
                  <a:pt x="0" y="200673"/>
                </a:lnTo>
                <a:cubicBezTo>
                  <a:pt x="0" y="221205"/>
                  <a:pt x="46591" y="237835"/>
                  <a:pt x="104053" y="237835"/>
                </a:cubicBezTo>
                <a:cubicBezTo>
                  <a:pt x="161514" y="237835"/>
                  <a:pt x="208105" y="221205"/>
                  <a:pt x="208105" y="200673"/>
                </a:cubicBezTo>
                <a:lnTo>
                  <a:pt x="208105" y="169922"/>
                </a:lnTo>
                <a:cubicBezTo>
                  <a:pt x="201230" y="174474"/>
                  <a:pt x="193334" y="178144"/>
                  <a:pt x="185112" y="18107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39" name="Text 37"/>
          <p:cNvSpPr/>
          <p:nvPr/>
        </p:nvSpPr>
        <p:spPr>
          <a:xfrm>
            <a:off x="1434936" y="5985508"/>
            <a:ext cx="1284307" cy="3805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4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清空范围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25396" y="6655409"/>
            <a:ext cx="4800297" cy="1767904"/>
          </a:xfrm>
          <a:custGeom>
            <a:avLst/>
            <a:gdLst/>
            <a:ahLst/>
            <a:cxnLst/>
            <a:rect l="l" t="t" r="r" b="b"/>
            <a:pathLst>
              <a:path w="4800297" h="1767904">
                <a:moveTo>
                  <a:pt x="142705" y="0"/>
                </a:moveTo>
                <a:lnTo>
                  <a:pt x="4657591" y="0"/>
                </a:lnTo>
                <a:cubicBezTo>
                  <a:pt x="4736405" y="0"/>
                  <a:pt x="4800297" y="63891"/>
                  <a:pt x="4800297" y="142705"/>
                </a:cubicBezTo>
                <a:lnTo>
                  <a:pt x="4800297" y="1625199"/>
                </a:lnTo>
                <a:cubicBezTo>
                  <a:pt x="4800297" y="1704013"/>
                  <a:pt x="4736405" y="1767904"/>
                  <a:pt x="4657591" y="1767904"/>
                </a:cubicBezTo>
                <a:lnTo>
                  <a:pt x="142705" y="1767904"/>
                </a:lnTo>
                <a:cubicBezTo>
                  <a:pt x="63891" y="1767904"/>
                  <a:pt x="0" y="1704013"/>
                  <a:pt x="0" y="1625199"/>
                </a:cubicBezTo>
                <a:lnTo>
                  <a:pt x="0" y="142705"/>
                </a:lnTo>
                <a:cubicBezTo>
                  <a:pt x="0" y="63944"/>
                  <a:pt x="63944" y="0"/>
                  <a:pt x="142705" y="0"/>
                </a:cubicBezTo>
                <a:close/>
              </a:path>
            </a:pathLst>
          </a:custGeom>
          <a:gradFill flip="none" rotWithShape="1">
            <a:gsLst>
              <a:gs pos="0">
                <a:srgbClr val="5E7CE8">
                  <a:alpha val="10000"/>
                </a:srgbClr>
              </a:gs>
              <a:gs pos="100000">
                <a:srgbClr val="9EC5FE">
                  <a:alpha val="10000"/>
                </a:srgbClr>
              </a:gs>
            </a:gsLst>
            <a:lin ang="2700000" scaled="1"/>
          </a:gradFill>
          <a:ln w="8467">
            <a:solidFill>
              <a:srgbClr val="5E7CE8">
                <a:alpha val="20000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973140" y="6873422"/>
            <a:ext cx="249726" cy="285402"/>
          </a:xfrm>
          <a:custGeom>
            <a:avLst/>
            <a:gdLst/>
            <a:ahLst/>
            <a:cxnLst/>
            <a:rect l="l" t="t" r="r" b="b"/>
            <a:pathLst>
              <a:path w="249726" h="285402">
                <a:moveTo>
                  <a:pt x="35675" y="17838"/>
                </a:moveTo>
                <a:cubicBezTo>
                  <a:pt x="15998" y="17838"/>
                  <a:pt x="0" y="33836"/>
                  <a:pt x="0" y="53513"/>
                </a:cubicBezTo>
                <a:lnTo>
                  <a:pt x="0" y="89188"/>
                </a:lnTo>
                <a:cubicBezTo>
                  <a:pt x="0" y="108865"/>
                  <a:pt x="15998" y="124863"/>
                  <a:pt x="35675" y="124863"/>
                </a:cubicBezTo>
                <a:lnTo>
                  <a:pt x="214051" y="124863"/>
                </a:lnTo>
                <a:cubicBezTo>
                  <a:pt x="233728" y="124863"/>
                  <a:pt x="249726" y="108865"/>
                  <a:pt x="249726" y="89188"/>
                </a:cubicBezTo>
                <a:lnTo>
                  <a:pt x="249726" y="53513"/>
                </a:lnTo>
                <a:cubicBezTo>
                  <a:pt x="249726" y="33836"/>
                  <a:pt x="233728" y="17838"/>
                  <a:pt x="214051" y="17838"/>
                </a:cubicBezTo>
                <a:lnTo>
                  <a:pt x="35675" y="17838"/>
                </a:lnTo>
                <a:close/>
                <a:moveTo>
                  <a:pt x="156079" y="57972"/>
                </a:moveTo>
                <a:cubicBezTo>
                  <a:pt x="163463" y="57972"/>
                  <a:pt x="169457" y="63967"/>
                  <a:pt x="169457" y="71350"/>
                </a:cubicBezTo>
                <a:cubicBezTo>
                  <a:pt x="169457" y="78734"/>
                  <a:pt x="163463" y="84729"/>
                  <a:pt x="156079" y="84729"/>
                </a:cubicBezTo>
                <a:cubicBezTo>
                  <a:pt x="148695" y="84729"/>
                  <a:pt x="142701" y="78734"/>
                  <a:pt x="142701" y="71350"/>
                </a:cubicBezTo>
                <a:cubicBezTo>
                  <a:pt x="142701" y="63967"/>
                  <a:pt x="148695" y="57972"/>
                  <a:pt x="156079" y="57972"/>
                </a:cubicBezTo>
                <a:close/>
                <a:moveTo>
                  <a:pt x="187295" y="71350"/>
                </a:moveTo>
                <a:cubicBezTo>
                  <a:pt x="187295" y="63967"/>
                  <a:pt x="193289" y="57972"/>
                  <a:pt x="200673" y="57972"/>
                </a:cubicBezTo>
                <a:cubicBezTo>
                  <a:pt x="208057" y="57972"/>
                  <a:pt x="214051" y="63967"/>
                  <a:pt x="214051" y="71350"/>
                </a:cubicBezTo>
                <a:cubicBezTo>
                  <a:pt x="214051" y="78734"/>
                  <a:pt x="208057" y="84729"/>
                  <a:pt x="200673" y="84729"/>
                </a:cubicBezTo>
                <a:cubicBezTo>
                  <a:pt x="193289" y="84729"/>
                  <a:pt x="187295" y="78734"/>
                  <a:pt x="187295" y="71350"/>
                </a:cubicBezTo>
                <a:close/>
                <a:moveTo>
                  <a:pt x="35675" y="160538"/>
                </a:moveTo>
                <a:cubicBezTo>
                  <a:pt x="15998" y="160538"/>
                  <a:pt x="0" y="176537"/>
                  <a:pt x="0" y="196214"/>
                </a:cubicBezTo>
                <a:lnTo>
                  <a:pt x="0" y="231889"/>
                </a:lnTo>
                <a:cubicBezTo>
                  <a:pt x="0" y="251566"/>
                  <a:pt x="15998" y="267564"/>
                  <a:pt x="35675" y="267564"/>
                </a:cubicBezTo>
                <a:lnTo>
                  <a:pt x="214051" y="267564"/>
                </a:lnTo>
                <a:cubicBezTo>
                  <a:pt x="233728" y="267564"/>
                  <a:pt x="249726" y="251566"/>
                  <a:pt x="249726" y="231889"/>
                </a:cubicBezTo>
                <a:lnTo>
                  <a:pt x="249726" y="196214"/>
                </a:lnTo>
                <a:cubicBezTo>
                  <a:pt x="249726" y="176537"/>
                  <a:pt x="233728" y="160538"/>
                  <a:pt x="214051" y="160538"/>
                </a:cubicBezTo>
                <a:lnTo>
                  <a:pt x="35675" y="160538"/>
                </a:lnTo>
                <a:close/>
                <a:moveTo>
                  <a:pt x="156079" y="200673"/>
                </a:moveTo>
                <a:cubicBezTo>
                  <a:pt x="163463" y="200673"/>
                  <a:pt x="169457" y="206668"/>
                  <a:pt x="169457" y="214051"/>
                </a:cubicBezTo>
                <a:cubicBezTo>
                  <a:pt x="169457" y="221435"/>
                  <a:pt x="163463" y="227429"/>
                  <a:pt x="156079" y="227429"/>
                </a:cubicBezTo>
                <a:cubicBezTo>
                  <a:pt x="148695" y="227429"/>
                  <a:pt x="142701" y="221435"/>
                  <a:pt x="142701" y="214051"/>
                </a:cubicBezTo>
                <a:cubicBezTo>
                  <a:pt x="142701" y="206668"/>
                  <a:pt x="148695" y="200673"/>
                  <a:pt x="156079" y="200673"/>
                </a:cubicBezTo>
                <a:close/>
                <a:moveTo>
                  <a:pt x="187295" y="214051"/>
                </a:moveTo>
                <a:cubicBezTo>
                  <a:pt x="187295" y="206668"/>
                  <a:pt x="193289" y="200673"/>
                  <a:pt x="200673" y="200673"/>
                </a:cubicBezTo>
                <a:cubicBezTo>
                  <a:pt x="208057" y="200673"/>
                  <a:pt x="214051" y="206668"/>
                  <a:pt x="214051" y="214051"/>
                </a:cubicBezTo>
                <a:cubicBezTo>
                  <a:pt x="214051" y="221435"/>
                  <a:pt x="208057" y="227429"/>
                  <a:pt x="200673" y="227429"/>
                </a:cubicBezTo>
                <a:cubicBezTo>
                  <a:pt x="193289" y="227429"/>
                  <a:pt x="187295" y="221435"/>
                  <a:pt x="187295" y="214051"/>
                </a:cubicBezTo>
                <a:close/>
              </a:path>
            </a:pathLst>
          </a:custGeom>
          <a:solidFill>
            <a:srgbClr val="5E7CE8"/>
          </a:solidFill>
        </p:spPr>
      </p:sp>
      <p:sp>
        <p:nvSpPr>
          <p:cNvPr id="42" name="Text 40"/>
          <p:cNvSpPr/>
          <p:nvPr/>
        </p:nvSpPr>
        <p:spPr>
          <a:xfrm>
            <a:off x="1419080" y="6849639"/>
            <a:ext cx="1201065" cy="332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MySQL 8.0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953816" y="7360983"/>
            <a:ext cx="145674" cy="166484"/>
          </a:xfrm>
          <a:custGeom>
            <a:avLst/>
            <a:gdLst/>
            <a:ahLst/>
            <a:cxnLst/>
            <a:rect l="l" t="t" r="r" b="b"/>
            <a:pathLst>
              <a:path w="145674" h="166484">
                <a:moveTo>
                  <a:pt x="141382" y="22794"/>
                </a:moveTo>
                <a:cubicBezTo>
                  <a:pt x="146031" y="26176"/>
                  <a:pt x="147072" y="32679"/>
                  <a:pt x="143690" y="37329"/>
                </a:cubicBezTo>
                <a:lnTo>
                  <a:pt x="60448" y="151787"/>
                </a:lnTo>
                <a:cubicBezTo>
                  <a:pt x="58660" y="154258"/>
                  <a:pt x="55896" y="155786"/>
                  <a:pt x="52839" y="156046"/>
                </a:cubicBezTo>
                <a:cubicBezTo>
                  <a:pt x="49783" y="156307"/>
                  <a:pt x="46824" y="155169"/>
                  <a:pt x="44678" y="153022"/>
                </a:cubicBezTo>
                <a:lnTo>
                  <a:pt x="3057" y="111401"/>
                </a:lnTo>
                <a:cubicBezTo>
                  <a:pt x="-1008" y="107337"/>
                  <a:pt x="-1008" y="100736"/>
                  <a:pt x="3057" y="96671"/>
                </a:cubicBezTo>
                <a:cubicBezTo>
                  <a:pt x="7121" y="92607"/>
                  <a:pt x="13722" y="92607"/>
                  <a:pt x="17787" y="96671"/>
                </a:cubicBezTo>
                <a:lnTo>
                  <a:pt x="50791" y="129676"/>
                </a:lnTo>
                <a:lnTo>
                  <a:pt x="126879" y="25070"/>
                </a:lnTo>
                <a:cubicBezTo>
                  <a:pt x="130261" y="20420"/>
                  <a:pt x="136764" y="19380"/>
                  <a:pt x="141414" y="22762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44" name="Text 42"/>
          <p:cNvSpPr/>
          <p:nvPr/>
        </p:nvSpPr>
        <p:spPr>
          <a:xfrm>
            <a:off x="1222867" y="7325308"/>
            <a:ext cx="1427008" cy="23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Users, Customers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53816" y="7693952"/>
            <a:ext cx="145674" cy="166484"/>
          </a:xfrm>
          <a:custGeom>
            <a:avLst/>
            <a:gdLst/>
            <a:ahLst/>
            <a:cxnLst/>
            <a:rect l="l" t="t" r="r" b="b"/>
            <a:pathLst>
              <a:path w="145674" h="166484">
                <a:moveTo>
                  <a:pt x="141382" y="22794"/>
                </a:moveTo>
                <a:cubicBezTo>
                  <a:pt x="146031" y="26176"/>
                  <a:pt x="147072" y="32679"/>
                  <a:pt x="143690" y="37329"/>
                </a:cubicBezTo>
                <a:lnTo>
                  <a:pt x="60448" y="151787"/>
                </a:lnTo>
                <a:cubicBezTo>
                  <a:pt x="58660" y="154258"/>
                  <a:pt x="55896" y="155786"/>
                  <a:pt x="52839" y="156046"/>
                </a:cubicBezTo>
                <a:cubicBezTo>
                  <a:pt x="49783" y="156307"/>
                  <a:pt x="46824" y="155169"/>
                  <a:pt x="44678" y="153022"/>
                </a:cubicBezTo>
                <a:lnTo>
                  <a:pt x="3057" y="111401"/>
                </a:lnTo>
                <a:cubicBezTo>
                  <a:pt x="-1008" y="107337"/>
                  <a:pt x="-1008" y="100736"/>
                  <a:pt x="3057" y="96671"/>
                </a:cubicBezTo>
                <a:cubicBezTo>
                  <a:pt x="7121" y="92607"/>
                  <a:pt x="13722" y="92607"/>
                  <a:pt x="17787" y="96671"/>
                </a:cubicBezTo>
                <a:lnTo>
                  <a:pt x="50791" y="129676"/>
                </a:lnTo>
                <a:lnTo>
                  <a:pt x="126879" y="25070"/>
                </a:lnTo>
                <a:cubicBezTo>
                  <a:pt x="130261" y="20420"/>
                  <a:pt x="136764" y="19380"/>
                  <a:pt x="141414" y="22762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46" name="Text 44"/>
          <p:cNvSpPr/>
          <p:nvPr/>
        </p:nvSpPr>
        <p:spPr>
          <a:xfrm>
            <a:off x="1222867" y="7658277"/>
            <a:ext cx="1379441" cy="23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Products, Orders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53816" y="8026920"/>
            <a:ext cx="145674" cy="166484"/>
          </a:xfrm>
          <a:custGeom>
            <a:avLst/>
            <a:gdLst/>
            <a:ahLst/>
            <a:cxnLst/>
            <a:rect l="l" t="t" r="r" b="b"/>
            <a:pathLst>
              <a:path w="145674" h="166484">
                <a:moveTo>
                  <a:pt x="141382" y="22794"/>
                </a:moveTo>
                <a:cubicBezTo>
                  <a:pt x="146031" y="26176"/>
                  <a:pt x="147072" y="32679"/>
                  <a:pt x="143690" y="37329"/>
                </a:cubicBezTo>
                <a:lnTo>
                  <a:pt x="60448" y="151787"/>
                </a:lnTo>
                <a:cubicBezTo>
                  <a:pt x="58660" y="154258"/>
                  <a:pt x="55896" y="155786"/>
                  <a:pt x="52839" y="156046"/>
                </a:cubicBezTo>
                <a:cubicBezTo>
                  <a:pt x="49783" y="156307"/>
                  <a:pt x="46824" y="155169"/>
                  <a:pt x="44678" y="153022"/>
                </a:cubicBezTo>
                <a:lnTo>
                  <a:pt x="3057" y="111401"/>
                </a:lnTo>
                <a:cubicBezTo>
                  <a:pt x="-1008" y="107337"/>
                  <a:pt x="-1008" y="100736"/>
                  <a:pt x="3057" y="96671"/>
                </a:cubicBezTo>
                <a:cubicBezTo>
                  <a:pt x="7121" y="92607"/>
                  <a:pt x="13722" y="92607"/>
                  <a:pt x="17787" y="96671"/>
                </a:cubicBezTo>
                <a:lnTo>
                  <a:pt x="50791" y="129676"/>
                </a:lnTo>
                <a:lnTo>
                  <a:pt x="126879" y="25070"/>
                </a:lnTo>
                <a:cubicBezTo>
                  <a:pt x="130261" y="20420"/>
                  <a:pt x="136764" y="19380"/>
                  <a:pt x="141414" y="22762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48" name="Text 46"/>
          <p:cNvSpPr/>
          <p:nvPr/>
        </p:nvSpPr>
        <p:spPr>
          <a:xfrm>
            <a:off x="1222867" y="7991245"/>
            <a:ext cx="1022689" cy="23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Order_Items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5726861" y="6655409"/>
            <a:ext cx="4800297" cy="1767904"/>
          </a:xfrm>
          <a:custGeom>
            <a:avLst/>
            <a:gdLst/>
            <a:ahLst/>
            <a:cxnLst/>
            <a:rect l="l" t="t" r="r" b="b"/>
            <a:pathLst>
              <a:path w="4800297" h="1767904">
                <a:moveTo>
                  <a:pt x="142705" y="0"/>
                </a:moveTo>
                <a:lnTo>
                  <a:pt x="4657591" y="0"/>
                </a:lnTo>
                <a:cubicBezTo>
                  <a:pt x="4736405" y="0"/>
                  <a:pt x="4800297" y="63891"/>
                  <a:pt x="4800297" y="142705"/>
                </a:cubicBezTo>
                <a:lnTo>
                  <a:pt x="4800297" y="1625199"/>
                </a:lnTo>
                <a:cubicBezTo>
                  <a:pt x="4800297" y="1704013"/>
                  <a:pt x="4736405" y="1767904"/>
                  <a:pt x="4657591" y="1767904"/>
                </a:cubicBezTo>
                <a:lnTo>
                  <a:pt x="142705" y="1767904"/>
                </a:lnTo>
                <a:cubicBezTo>
                  <a:pt x="63891" y="1767904"/>
                  <a:pt x="0" y="1704013"/>
                  <a:pt x="0" y="1625199"/>
                </a:cubicBezTo>
                <a:lnTo>
                  <a:pt x="0" y="142705"/>
                </a:lnTo>
                <a:cubicBezTo>
                  <a:pt x="0" y="63944"/>
                  <a:pt x="63944" y="0"/>
                  <a:pt x="142705" y="0"/>
                </a:cubicBezTo>
                <a:close/>
              </a:path>
            </a:pathLst>
          </a:custGeom>
          <a:gradFill flip="none" rotWithShape="1">
            <a:gsLst>
              <a:gs pos="0">
                <a:srgbClr val="4ADE80">
                  <a:alpha val="10000"/>
                </a:srgbClr>
              </a:gs>
              <a:gs pos="100000">
                <a:srgbClr val="22C55E">
                  <a:alpha val="10000"/>
                </a:srgbClr>
              </a:gs>
            </a:gsLst>
            <a:lin ang="2700000" scaled="1"/>
          </a:gradFill>
          <a:ln w="8467">
            <a:solidFill>
              <a:srgbClr val="4ADE80">
                <a:alpha val="2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5974605" y="6873422"/>
            <a:ext cx="249726" cy="285402"/>
          </a:xfrm>
          <a:custGeom>
            <a:avLst/>
            <a:gdLst/>
            <a:ahLst/>
            <a:cxnLst/>
            <a:rect l="l" t="t" r="r" b="b"/>
            <a:pathLst>
              <a:path w="249726" h="285402">
                <a:moveTo>
                  <a:pt x="35675" y="17838"/>
                </a:moveTo>
                <a:cubicBezTo>
                  <a:pt x="15998" y="17838"/>
                  <a:pt x="0" y="33836"/>
                  <a:pt x="0" y="53513"/>
                </a:cubicBezTo>
                <a:lnTo>
                  <a:pt x="0" y="89188"/>
                </a:lnTo>
                <a:cubicBezTo>
                  <a:pt x="0" y="108865"/>
                  <a:pt x="15998" y="124863"/>
                  <a:pt x="35675" y="124863"/>
                </a:cubicBezTo>
                <a:lnTo>
                  <a:pt x="214051" y="124863"/>
                </a:lnTo>
                <a:cubicBezTo>
                  <a:pt x="233728" y="124863"/>
                  <a:pt x="249726" y="108865"/>
                  <a:pt x="249726" y="89188"/>
                </a:cubicBezTo>
                <a:lnTo>
                  <a:pt x="249726" y="53513"/>
                </a:lnTo>
                <a:cubicBezTo>
                  <a:pt x="249726" y="33836"/>
                  <a:pt x="233728" y="17838"/>
                  <a:pt x="214051" y="17838"/>
                </a:cubicBezTo>
                <a:lnTo>
                  <a:pt x="35675" y="17838"/>
                </a:lnTo>
                <a:close/>
                <a:moveTo>
                  <a:pt x="156079" y="57972"/>
                </a:moveTo>
                <a:cubicBezTo>
                  <a:pt x="163463" y="57972"/>
                  <a:pt x="169457" y="63967"/>
                  <a:pt x="169457" y="71350"/>
                </a:cubicBezTo>
                <a:cubicBezTo>
                  <a:pt x="169457" y="78734"/>
                  <a:pt x="163463" y="84729"/>
                  <a:pt x="156079" y="84729"/>
                </a:cubicBezTo>
                <a:cubicBezTo>
                  <a:pt x="148695" y="84729"/>
                  <a:pt x="142701" y="78734"/>
                  <a:pt x="142701" y="71350"/>
                </a:cubicBezTo>
                <a:cubicBezTo>
                  <a:pt x="142701" y="63967"/>
                  <a:pt x="148695" y="57972"/>
                  <a:pt x="156079" y="57972"/>
                </a:cubicBezTo>
                <a:close/>
                <a:moveTo>
                  <a:pt x="187295" y="71350"/>
                </a:moveTo>
                <a:cubicBezTo>
                  <a:pt x="187295" y="63967"/>
                  <a:pt x="193289" y="57972"/>
                  <a:pt x="200673" y="57972"/>
                </a:cubicBezTo>
                <a:cubicBezTo>
                  <a:pt x="208057" y="57972"/>
                  <a:pt x="214051" y="63967"/>
                  <a:pt x="214051" y="71350"/>
                </a:cubicBezTo>
                <a:cubicBezTo>
                  <a:pt x="214051" y="78734"/>
                  <a:pt x="208057" y="84729"/>
                  <a:pt x="200673" y="84729"/>
                </a:cubicBezTo>
                <a:cubicBezTo>
                  <a:pt x="193289" y="84729"/>
                  <a:pt x="187295" y="78734"/>
                  <a:pt x="187295" y="71350"/>
                </a:cubicBezTo>
                <a:close/>
                <a:moveTo>
                  <a:pt x="35675" y="160538"/>
                </a:moveTo>
                <a:cubicBezTo>
                  <a:pt x="15998" y="160538"/>
                  <a:pt x="0" y="176537"/>
                  <a:pt x="0" y="196214"/>
                </a:cubicBezTo>
                <a:lnTo>
                  <a:pt x="0" y="231889"/>
                </a:lnTo>
                <a:cubicBezTo>
                  <a:pt x="0" y="251566"/>
                  <a:pt x="15998" y="267564"/>
                  <a:pt x="35675" y="267564"/>
                </a:cubicBezTo>
                <a:lnTo>
                  <a:pt x="214051" y="267564"/>
                </a:lnTo>
                <a:cubicBezTo>
                  <a:pt x="233728" y="267564"/>
                  <a:pt x="249726" y="251566"/>
                  <a:pt x="249726" y="231889"/>
                </a:cubicBezTo>
                <a:lnTo>
                  <a:pt x="249726" y="196214"/>
                </a:lnTo>
                <a:cubicBezTo>
                  <a:pt x="249726" y="176537"/>
                  <a:pt x="233728" y="160538"/>
                  <a:pt x="214051" y="160538"/>
                </a:cubicBezTo>
                <a:lnTo>
                  <a:pt x="35675" y="160538"/>
                </a:lnTo>
                <a:close/>
                <a:moveTo>
                  <a:pt x="156079" y="200673"/>
                </a:moveTo>
                <a:cubicBezTo>
                  <a:pt x="163463" y="200673"/>
                  <a:pt x="169457" y="206668"/>
                  <a:pt x="169457" y="214051"/>
                </a:cubicBezTo>
                <a:cubicBezTo>
                  <a:pt x="169457" y="221435"/>
                  <a:pt x="163463" y="227429"/>
                  <a:pt x="156079" y="227429"/>
                </a:cubicBezTo>
                <a:cubicBezTo>
                  <a:pt x="148695" y="227429"/>
                  <a:pt x="142701" y="221435"/>
                  <a:pt x="142701" y="214051"/>
                </a:cubicBezTo>
                <a:cubicBezTo>
                  <a:pt x="142701" y="206668"/>
                  <a:pt x="148695" y="200673"/>
                  <a:pt x="156079" y="200673"/>
                </a:cubicBezTo>
                <a:close/>
                <a:moveTo>
                  <a:pt x="187295" y="214051"/>
                </a:moveTo>
                <a:cubicBezTo>
                  <a:pt x="187295" y="206668"/>
                  <a:pt x="193289" y="200673"/>
                  <a:pt x="200673" y="200673"/>
                </a:cubicBezTo>
                <a:cubicBezTo>
                  <a:pt x="208057" y="200673"/>
                  <a:pt x="214051" y="206668"/>
                  <a:pt x="214051" y="214051"/>
                </a:cubicBezTo>
                <a:cubicBezTo>
                  <a:pt x="214051" y="221435"/>
                  <a:pt x="208057" y="227429"/>
                  <a:pt x="200673" y="227429"/>
                </a:cubicBezTo>
                <a:cubicBezTo>
                  <a:pt x="193289" y="227429"/>
                  <a:pt x="187295" y="221435"/>
                  <a:pt x="187295" y="214051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51" name="Text 49"/>
          <p:cNvSpPr/>
          <p:nvPr/>
        </p:nvSpPr>
        <p:spPr>
          <a:xfrm>
            <a:off x="6420545" y="6849639"/>
            <a:ext cx="1557817" cy="332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PostgreSQL 16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955281" y="7360983"/>
            <a:ext cx="145674" cy="166484"/>
          </a:xfrm>
          <a:custGeom>
            <a:avLst/>
            <a:gdLst/>
            <a:ahLst/>
            <a:cxnLst/>
            <a:rect l="l" t="t" r="r" b="b"/>
            <a:pathLst>
              <a:path w="145674" h="166484">
                <a:moveTo>
                  <a:pt x="141382" y="22794"/>
                </a:moveTo>
                <a:cubicBezTo>
                  <a:pt x="146031" y="26176"/>
                  <a:pt x="147072" y="32679"/>
                  <a:pt x="143690" y="37329"/>
                </a:cubicBezTo>
                <a:lnTo>
                  <a:pt x="60448" y="151787"/>
                </a:lnTo>
                <a:cubicBezTo>
                  <a:pt x="58660" y="154258"/>
                  <a:pt x="55896" y="155786"/>
                  <a:pt x="52839" y="156046"/>
                </a:cubicBezTo>
                <a:cubicBezTo>
                  <a:pt x="49783" y="156307"/>
                  <a:pt x="46824" y="155169"/>
                  <a:pt x="44678" y="153022"/>
                </a:cubicBezTo>
                <a:lnTo>
                  <a:pt x="3057" y="111401"/>
                </a:lnTo>
                <a:cubicBezTo>
                  <a:pt x="-1008" y="107337"/>
                  <a:pt x="-1008" y="100736"/>
                  <a:pt x="3057" y="96671"/>
                </a:cubicBezTo>
                <a:cubicBezTo>
                  <a:pt x="7121" y="92607"/>
                  <a:pt x="13722" y="92607"/>
                  <a:pt x="17787" y="96671"/>
                </a:cubicBezTo>
                <a:lnTo>
                  <a:pt x="50791" y="129676"/>
                </a:lnTo>
                <a:lnTo>
                  <a:pt x="126879" y="25070"/>
                </a:lnTo>
                <a:cubicBezTo>
                  <a:pt x="130261" y="20420"/>
                  <a:pt x="136764" y="19380"/>
                  <a:pt x="141414" y="22762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53" name="Text 51"/>
          <p:cNvSpPr/>
          <p:nvPr/>
        </p:nvSpPr>
        <p:spPr>
          <a:xfrm>
            <a:off x="6224332" y="7325308"/>
            <a:ext cx="1427008" cy="23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Users, Customers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955281" y="7693952"/>
            <a:ext cx="145674" cy="166484"/>
          </a:xfrm>
          <a:custGeom>
            <a:avLst/>
            <a:gdLst/>
            <a:ahLst/>
            <a:cxnLst/>
            <a:rect l="l" t="t" r="r" b="b"/>
            <a:pathLst>
              <a:path w="145674" h="166484">
                <a:moveTo>
                  <a:pt x="141382" y="22794"/>
                </a:moveTo>
                <a:cubicBezTo>
                  <a:pt x="146031" y="26176"/>
                  <a:pt x="147072" y="32679"/>
                  <a:pt x="143690" y="37329"/>
                </a:cubicBezTo>
                <a:lnTo>
                  <a:pt x="60448" y="151787"/>
                </a:lnTo>
                <a:cubicBezTo>
                  <a:pt x="58660" y="154258"/>
                  <a:pt x="55896" y="155786"/>
                  <a:pt x="52839" y="156046"/>
                </a:cubicBezTo>
                <a:cubicBezTo>
                  <a:pt x="49783" y="156307"/>
                  <a:pt x="46824" y="155169"/>
                  <a:pt x="44678" y="153022"/>
                </a:cubicBezTo>
                <a:lnTo>
                  <a:pt x="3057" y="111401"/>
                </a:lnTo>
                <a:cubicBezTo>
                  <a:pt x="-1008" y="107337"/>
                  <a:pt x="-1008" y="100736"/>
                  <a:pt x="3057" y="96671"/>
                </a:cubicBezTo>
                <a:cubicBezTo>
                  <a:pt x="7121" y="92607"/>
                  <a:pt x="13722" y="92607"/>
                  <a:pt x="17787" y="96671"/>
                </a:cubicBezTo>
                <a:lnTo>
                  <a:pt x="50791" y="129676"/>
                </a:lnTo>
                <a:lnTo>
                  <a:pt x="126879" y="25070"/>
                </a:lnTo>
                <a:cubicBezTo>
                  <a:pt x="130261" y="20420"/>
                  <a:pt x="136764" y="19380"/>
                  <a:pt x="141414" y="22762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55" name="Text 53"/>
          <p:cNvSpPr/>
          <p:nvPr/>
        </p:nvSpPr>
        <p:spPr>
          <a:xfrm>
            <a:off x="6224332" y="7658277"/>
            <a:ext cx="1379441" cy="23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Products, Orders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5955281" y="8026920"/>
            <a:ext cx="145674" cy="166484"/>
          </a:xfrm>
          <a:custGeom>
            <a:avLst/>
            <a:gdLst/>
            <a:ahLst/>
            <a:cxnLst/>
            <a:rect l="l" t="t" r="r" b="b"/>
            <a:pathLst>
              <a:path w="145674" h="166484">
                <a:moveTo>
                  <a:pt x="141382" y="22794"/>
                </a:moveTo>
                <a:cubicBezTo>
                  <a:pt x="146031" y="26176"/>
                  <a:pt x="147072" y="32679"/>
                  <a:pt x="143690" y="37329"/>
                </a:cubicBezTo>
                <a:lnTo>
                  <a:pt x="60448" y="151787"/>
                </a:lnTo>
                <a:cubicBezTo>
                  <a:pt x="58660" y="154258"/>
                  <a:pt x="55896" y="155786"/>
                  <a:pt x="52839" y="156046"/>
                </a:cubicBezTo>
                <a:cubicBezTo>
                  <a:pt x="49783" y="156307"/>
                  <a:pt x="46824" y="155169"/>
                  <a:pt x="44678" y="153022"/>
                </a:cubicBezTo>
                <a:lnTo>
                  <a:pt x="3057" y="111401"/>
                </a:lnTo>
                <a:cubicBezTo>
                  <a:pt x="-1008" y="107337"/>
                  <a:pt x="-1008" y="100736"/>
                  <a:pt x="3057" y="96671"/>
                </a:cubicBezTo>
                <a:cubicBezTo>
                  <a:pt x="7121" y="92607"/>
                  <a:pt x="13722" y="92607"/>
                  <a:pt x="17787" y="96671"/>
                </a:cubicBezTo>
                <a:lnTo>
                  <a:pt x="50791" y="129676"/>
                </a:lnTo>
                <a:lnTo>
                  <a:pt x="126879" y="25070"/>
                </a:lnTo>
                <a:cubicBezTo>
                  <a:pt x="130261" y="20420"/>
                  <a:pt x="136764" y="19380"/>
                  <a:pt x="141414" y="22762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57" name="Text 55"/>
          <p:cNvSpPr/>
          <p:nvPr/>
        </p:nvSpPr>
        <p:spPr>
          <a:xfrm>
            <a:off x="6224332" y="7991245"/>
            <a:ext cx="1022689" cy="23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Order_Items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0728450" y="6655409"/>
            <a:ext cx="4800297" cy="1767904"/>
          </a:xfrm>
          <a:custGeom>
            <a:avLst/>
            <a:gdLst/>
            <a:ahLst/>
            <a:cxnLst/>
            <a:rect l="l" t="t" r="r" b="b"/>
            <a:pathLst>
              <a:path w="4800297" h="1767904">
                <a:moveTo>
                  <a:pt x="142705" y="0"/>
                </a:moveTo>
                <a:lnTo>
                  <a:pt x="4657591" y="0"/>
                </a:lnTo>
                <a:cubicBezTo>
                  <a:pt x="4736405" y="0"/>
                  <a:pt x="4800297" y="63891"/>
                  <a:pt x="4800297" y="142705"/>
                </a:cubicBezTo>
                <a:lnTo>
                  <a:pt x="4800297" y="1625199"/>
                </a:lnTo>
                <a:cubicBezTo>
                  <a:pt x="4800297" y="1704013"/>
                  <a:pt x="4736405" y="1767904"/>
                  <a:pt x="4657591" y="1767904"/>
                </a:cubicBezTo>
                <a:lnTo>
                  <a:pt x="142705" y="1767904"/>
                </a:lnTo>
                <a:cubicBezTo>
                  <a:pt x="63891" y="1767904"/>
                  <a:pt x="0" y="1704013"/>
                  <a:pt x="0" y="1625199"/>
                </a:cubicBezTo>
                <a:lnTo>
                  <a:pt x="0" y="142705"/>
                </a:lnTo>
                <a:cubicBezTo>
                  <a:pt x="0" y="63944"/>
                  <a:pt x="63944" y="0"/>
                  <a:pt x="142705" y="0"/>
                </a:cubicBezTo>
                <a:close/>
              </a:path>
            </a:pathLst>
          </a:custGeom>
          <a:gradFill flip="none" rotWithShape="1">
            <a:gsLst>
              <a:gs pos="0">
                <a:srgbClr val="9EC5FE">
                  <a:alpha val="10000"/>
                </a:srgbClr>
              </a:gs>
              <a:gs pos="100000">
                <a:srgbClr val="5E7CE8">
                  <a:alpha val="10000"/>
                </a:srgbClr>
              </a:gs>
            </a:gsLst>
            <a:lin ang="2700000" scaled="1"/>
          </a:gradFill>
          <a:ln w="8467">
            <a:solidFill>
              <a:srgbClr val="9EC5FE">
                <a:alpha val="20000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10976194" y="6873422"/>
            <a:ext cx="249726" cy="285402"/>
          </a:xfrm>
          <a:custGeom>
            <a:avLst/>
            <a:gdLst/>
            <a:ahLst/>
            <a:cxnLst/>
            <a:rect l="l" t="t" r="r" b="b"/>
            <a:pathLst>
              <a:path w="249726" h="285402">
                <a:moveTo>
                  <a:pt x="35675" y="17838"/>
                </a:moveTo>
                <a:cubicBezTo>
                  <a:pt x="15998" y="17838"/>
                  <a:pt x="0" y="33836"/>
                  <a:pt x="0" y="53513"/>
                </a:cubicBezTo>
                <a:lnTo>
                  <a:pt x="0" y="89188"/>
                </a:lnTo>
                <a:cubicBezTo>
                  <a:pt x="0" y="108865"/>
                  <a:pt x="15998" y="124863"/>
                  <a:pt x="35675" y="124863"/>
                </a:cubicBezTo>
                <a:lnTo>
                  <a:pt x="214051" y="124863"/>
                </a:lnTo>
                <a:cubicBezTo>
                  <a:pt x="233728" y="124863"/>
                  <a:pt x="249726" y="108865"/>
                  <a:pt x="249726" y="89188"/>
                </a:cubicBezTo>
                <a:lnTo>
                  <a:pt x="249726" y="53513"/>
                </a:lnTo>
                <a:cubicBezTo>
                  <a:pt x="249726" y="33836"/>
                  <a:pt x="233728" y="17838"/>
                  <a:pt x="214051" y="17838"/>
                </a:cubicBezTo>
                <a:lnTo>
                  <a:pt x="35675" y="17838"/>
                </a:lnTo>
                <a:close/>
                <a:moveTo>
                  <a:pt x="156079" y="57972"/>
                </a:moveTo>
                <a:cubicBezTo>
                  <a:pt x="163463" y="57972"/>
                  <a:pt x="169457" y="63967"/>
                  <a:pt x="169457" y="71350"/>
                </a:cubicBezTo>
                <a:cubicBezTo>
                  <a:pt x="169457" y="78734"/>
                  <a:pt x="163463" y="84729"/>
                  <a:pt x="156079" y="84729"/>
                </a:cubicBezTo>
                <a:cubicBezTo>
                  <a:pt x="148695" y="84729"/>
                  <a:pt x="142701" y="78734"/>
                  <a:pt x="142701" y="71350"/>
                </a:cubicBezTo>
                <a:cubicBezTo>
                  <a:pt x="142701" y="63967"/>
                  <a:pt x="148695" y="57972"/>
                  <a:pt x="156079" y="57972"/>
                </a:cubicBezTo>
                <a:close/>
                <a:moveTo>
                  <a:pt x="187295" y="71350"/>
                </a:moveTo>
                <a:cubicBezTo>
                  <a:pt x="187295" y="63967"/>
                  <a:pt x="193289" y="57972"/>
                  <a:pt x="200673" y="57972"/>
                </a:cubicBezTo>
                <a:cubicBezTo>
                  <a:pt x="208057" y="57972"/>
                  <a:pt x="214051" y="63967"/>
                  <a:pt x="214051" y="71350"/>
                </a:cubicBezTo>
                <a:cubicBezTo>
                  <a:pt x="214051" y="78734"/>
                  <a:pt x="208057" y="84729"/>
                  <a:pt x="200673" y="84729"/>
                </a:cubicBezTo>
                <a:cubicBezTo>
                  <a:pt x="193289" y="84729"/>
                  <a:pt x="187295" y="78734"/>
                  <a:pt x="187295" y="71350"/>
                </a:cubicBezTo>
                <a:close/>
                <a:moveTo>
                  <a:pt x="35675" y="160538"/>
                </a:moveTo>
                <a:cubicBezTo>
                  <a:pt x="15998" y="160538"/>
                  <a:pt x="0" y="176537"/>
                  <a:pt x="0" y="196214"/>
                </a:cubicBezTo>
                <a:lnTo>
                  <a:pt x="0" y="231889"/>
                </a:lnTo>
                <a:cubicBezTo>
                  <a:pt x="0" y="251566"/>
                  <a:pt x="15998" y="267564"/>
                  <a:pt x="35675" y="267564"/>
                </a:cubicBezTo>
                <a:lnTo>
                  <a:pt x="214051" y="267564"/>
                </a:lnTo>
                <a:cubicBezTo>
                  <a:pt x="233728" y="267564"/>
                  <a:pt x="249726" y="251566"/>
                  <a:pt x="249726" y="231889"/>
                </a:cubicBezTo>
                <a:lnTo>
                  <a:pt x="249726" y="196214"/>
                </a:lnTo>
                <a:cubicBezTo>
                  <a:pt x="249726" y="176537"/>
                  <a:pt x="233728" y="160538"/>
                  <a:pt x="214051" y="160538"/>
                </a:cubicBezTo>
                <a:lnTo>
                  <a:pt x="35675" y="160538"/>
                </a:lnTo>
                <a:close/>
                <a:moveTo>
                  <a:pt x="156079" y="200673"/>
                </a:moveTo>
                <a:cubicBezTo>
                  <a:pt x="163463" y="200673"/>
                  <a:pt x="169457" y="206668"/>
                  <a:pt x="169457" y="214051"/>
                </a:cubicBezTo>
                <a:cubicBezTo>
                  <a:pt x="169457" y="221435"/>
                  <a:pt x="163463" y="227429"/>
                  <a:pt x="156079" y="227429"/>
                </a:cubicBezTo>
                <a:cubicBezTo>
                  <a:pt x="148695" y="227429"/>
                  <a:pt x="142701" y="221435"/>
                  <a:pt x="142701" y="214051"/>
                </a:cubicBezTo>
                <a:cubicBezTo>
                  <a:pt x="142701" y="206668"/>
                  <a:pt x="148695" y="200673"/>
                  <a:pt x="156079" y="200673"/>
                </a:cubicBezTo>
                <a:close/>
                <a:moveTo>
                  <a:pt x="187295" y="214051"/>
                </a:moveTo>
                <a:cubicBezTo>
                  <a:pt x="187295" y="206668"/>
                  <a:pt x="193289" y="200673"/>
                  <a:pt x="200673" y="200673"/>
                </a:cubicBezTo>
                <a:cubicBezTo>
                  <a:pt x="208057" y="200673"/>
                  <a:pt x="214051" y="206668"/>
                  <a:pt x="214051" y="214051"/>
                </a:cubicBezTo>
                <a:cubicBezTo>
                  <a:pt x="214051" y="221435"/>
                  <a:pt x="208057" y="227429"/>
                  <a:pt x="200673" y="227429"/>
                </a:cubicBezTo>
                <a:cubicBezTo>
                  <a:pt x="193289" y="227429"/>
                  <a:pt x="187295" y="221435"/>
                  <a:pt x="187295" y="214051"/>
                </a:cubicBezTo>
                <a:close/>
              </a:path>
            </a:pathLst>
          </a:custGeom>
          <a:solidFill>
            <a:srgbClr val="9EC5FE"/>
          </a:solidFill>
        </p:spPr>
      </p:sp>
      <p:sp>
        <p:nvSpPr>
          <p:cNvPr id="60" name="Text 58"/>
          <p:cNvSpPr/>
          <p:nvPr/>
        </p:nvSpPr>
        <p:spPr>
          <a:xfrm>
            <a:off x="11422134" y="6849639"/>
            <a:ext cx="1771868" cy="3329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5" b="1" dirty="0">
                <a:solidFill>
                  <a:srgbClr val="212529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SQL Server 2022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0956870" y="7360983"/>
            <a:ext cx="145674" cy="166484"/>
          </a:xfrm>
          <a:custGeom>
            <a:avLst/>
            <a:gdLst/>
            <a:ahLst/>
            <a:cxnLst/>
            <a:rect l="l" t="t" r="r" b="b"/>
            <a:pathLst>
              <a:path w="145674" h="166484">
                <a:moveTo>
                  <a:pt x="141382" y="22794"/>
                </a:moveTo>
                <a:cubicBezTo>
                  <a:pt x="146031" y="26176"/>
                  <a:pt x="147072" y="32679"/>
                  <a:pt x="143690" y="37329"/>
                </a:cubicBezTo>
                <a:lnTo>
                  <a:pt x="60448" y="151787"/>
                </a:lnTo>
                <a:cubicBezTo>
                  <a:pt x="58660" y="154258"/>
                  <a:pt x="55896" y="155786"/>
                  <a:pt x="52839" y="156046"/>
                </a:cubicBezTo>
                <a:cubicBezTo>
                  <a:pt x="49783" y="156307"/>
                  <a:pt x="46824" y="155169"/>
                  <a:pt x="44678" y="153022"/>
                </a:cubicBezTo>
                <a:lnTo>
                  <a:pt x="3057" y="111401"/>
                </a:lnTo>
                <a:cubicBezTo>
                  <a:pt x="-1008" y="107337"/>
                  <a:pt x="-1008" y="100736"/>
                  <a:pt x="3057" y="96671"/>
                </a:cubicBezTo>
                <a:cubicBezTo>
                  <a:pt x="7121" y="92607"/>
                  <a:pt x="13722" y="92607"/>
                  <a:pt x="17787" y="96671"/>
                </a:cubicBezTo>
                <a:lnTo>
                  <a:pt x="50791" y="129676"/>
                </a:lnTo>
                <a:lnTo>
                  <a:pt x="126879" y="25070"/>
                </a:lnTo>
                <a:cubicBezTo>
                  <a:pt x="130261" y="20420"/>
                  <a:pt x="136764" y="19380"/>
                  <a:pt x="141414" y="22762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62" name="Text 60"/>
          <p:cNvSpPr/>
          <p:nvPr/>
        </p:nvSpPr>
        <p:spPr>
          <a:xfrm>
            <a:off x="11225921" y="7325308"/>
            <a:ext cx="1427008" cy="23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Users, Customers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0956870" y="7693952"/>
            <a:ext cx="145674" cy="166484"/>
          </a:xfrm>
          <a:custGeom>
            <a:avLst/>
            <a:gdLst/>
            <a:ahLst/>
            <a:cxnLst/>
            <a:rect l="l" t="t" r="r" b="b"/>
            <a:pathLst>
              <a:path w="145674" h="166484">
                <a:moveTo>
                  <a:pt x="141382" y="22794"/>
                </a:moveTo>
                <a:cubicBezTo>
                  <a:pt x="146031" y="26176"/>
                  <a:pt x="147072" y="32679"/>
                  <a:pt x="143690" y="37329"/>
                </a:cubicBezTo>
                <a:lnTo>
                  <a:pt x="60448" y="151787"/>
                </a:lnTo>
                <a:cubicBezTo>
                  <a:pt x="58660" y="154258"/>
                  <a:pt x="55896" y="155786"/>
                  <a:pt x="52839" y="156046"/>
                </a:cubicBezTo>
                <a:cubicBezTo>
                  <a:pt x="49783" y="156307"/>
                  <a:pt x="46824" y="155169"/>
                  <a:pt x="44678" y="153022"/>
                </a:cubicBezTo>
                <a:lnTo>
                  <a:pt x="3057" y="111401"/>
                </a:lnTo>
                <a:cubicBezTo>
                  <a:pt x="-1008" y="107337"/>
                  <a:pt x="-1008" y="100736"/>
                  <a:pt x="3057" y="96671"/>
                </a:cubicBezTo>
                <a:cubicBezTo>
                  <a:pt x="7121" y="92607"/>
                  <a:pt x="13722" y="92607"/>
                  <a:pt x="17787" y="96671"/>
                </a:cubicBezTo>
                <a:lnTo>
                  <a:pt x="50791" y="129676"/>
                </a:lnTo>
                <a:lnTo>
                  <a:pt x="126879" y="25070"/>
                </a:lnTo>
                <a:cubicBezTo>
                  <a:pt x="130261" y="20420"/>
                  <a:pt x="136764" y="19380"/>
                  <a:pt x="141414" y="22762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64" name="Text 62"/>
          <p:cNvSpPr/>
          <p:nvPr/>
        </p:nvSpPr>
        <p:spPr>
          <a:xfrm>
            <a:off x="11225921" y="7658277"/>
            <a:ext cx="1379441" cy="23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Products, Orders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10956870" y="8026920"/>
            <a:ext cx="145674" cy="166484"/>
          </a:xfrm>
          <a:custGeom>
            <a:avLst/>
            <a:gdLst/>
            <a:ahLst/>
            <a:cxnLst/>
            <a:rect l="l" t="t" r="r" b="b"/>
            <a:pathLst>
              <a:path w="145674" h="166484">
                <a:moveTo>
                  <a:pt x="141382" y="22794"/>
                </a:moveTo>
                <a:cubicBezTo>
                  <a:pt x="146031" y="26176"/>
                  <a:pt x="147072" y="32679"/>
                  <a:pt x="143690" y="37329"/>
                </a:cubicBezTo>
                <a:lnTo>
                  <a:pt x="60448" y="151787"/>
                </a:lnTo>
                <a:cubicBezTo>
                  <a:pt x="58660" y="154258"/>
                  <a:pt x="55896" y="155786"/>
                  <a:pt x="52839" y="156046"/>
                </a:cubicBezTo>
                <a:cubicBezTo>
                  <a:pt x="49783" y="156307"/>
                  <a:pt x="46824" y="155169"/>
                  <a:pt x="44678" y="153022"/>
                </a:cubicBezTo>
                <a:lnTo>
                  <a:pt x="3057" y="111401"/>
                </a:lnTo>
                <a:cubicBezTo>
                  <a:pt x="-1008" y="107337"/>
                  <a:pt x="-1008" y="100736"/>
                  <a:pt x="3057" y="96671"/>
                </a:cubicBezTo>
                <a:cubicBezTo>
                  <a:pt x="7121" y="92607"/>
                  <a:pt x="13722" y="92607"/>
                  <a:pt x="17787" y="96671"/>
                </a:cubicBezTo>
                <a:lnTo>
                  <a:pt x="50791" y="129676"/>
                </a:lnTo>
                <a:lnTo>
                  <a:pt x="126879" y="25070"/>
                </a:lnTo>
                <a:cubicBezTo>
                  <a:pt x="130261" y="20420"/>
                  <a:pt x="136764" y="19380"/>
                  <a:pt x="141414" y="22762"/>
                </a:cubicBezTo>
                <a:close/>
              </a:path>
            </a:pathLst>
          </a:custGeom>
          <a:solidFill>
            <a:srgbClr val="4ADE80"/>
          </a:solidFill>
        </p:spPr>
      </p:sp>
      <p:sp>
        <p:nvSpPr>
          <p:cNvPr id="66" name="Text 64"/>
          <p:cNvSpPr/>
          <p:nvPr/>
        </p:nvSpPr>
        <p:spPr>
          <a:xfrm>
            <a:off x="11225921" y="7991245"/>
            <a:ext cx="1022689" cy="2378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0" dirty="0">
                <a:solidFill>
                  <a:srgbClr val="212529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Order_Items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commondata" val="eyJoZGlkIjoiOWE3Y2Q3M2VmMDJlNTZmNzIyZDZkZDAwYzgxYjhiYjgifQ==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4820</Words>
  <Application>WPS 演示</Application>
  <PresentationFormat>On-screen Show (16:9)</PresentationFormat>
  <Paragraphs>767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Wingdings</vt:lpstr>
      <vt:lpstr>MiSans</vt:lpstr>
      <vt:lpstr>MiSans</vt:lpstr>
      <vt:lpstr>Noto Sans SC</vt:lpstr>
      <vt:lpstr>Noto Sans SC</vt:lpstr>
      <vt:lpstr>Calibri</vt:lpstr>
      <vt:lpstr>微软雅黑</vt:lpstr>
      <vt:lpstr>Arial Unicode MS</vt:lpstr>
      <vt:lpstr>等线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多数据库实时同步与冲突检测平台</dc:title>
  <dc:creator>Kimi</dc:creator>
  <dc:subject>多数据库实时同步与冲突检测平台</dc:subject>
  <cp:lastModifiedBy>张鸿斌</cp:lastModifiedBy>
  <cp:revision>2</cp:revision>
  <dcterms:created xsi:type="dcterms:W3CDTF">2025-12-24T15:03:00Z</dcterms:created>
  <dcterms:modified xsi:type="dcterms:W3CDTF">2025-12-25T11:11:44Z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多数据库实时同步与冲突检测平台","ContentProducer":"001191110108MACG2KBH8F10000","ProduceID":"19b50c96-bed2-88c5-8000-0000a656e999","ReservedCode1":"","ContentPropagator":"001191110108MACG2KBH8F20000","PropagateID":"19b50c96-bed2-88c5-8000-0000a656e999","ReservedCode2":""}</vt:lpwstr>
  </property>
  <property fmtid="{D5CDD505-2E9C-101B-9397-08002B2CF9AE}" pid="3" name="ICV">
    <vt:lpwstr>4A821EC66FBF437B915427D5484497E5_12</vt:lpwstr>
  </property>
  <property fmtid="{D5CDD505-2E9C-101B-9397-08002B2CF9AE}" pid="4" name="KSOProductBuildVer">
    <vt:lpwstr>2052-12.1.0.16729</vt:lpwstr>
  </property>
</Properties>
</file>